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8" r:id="rId3"/>
    <p:sldId id="260" r:id="rId4"/>
    <p:sldId id="261" r:id="rId5"/>
    <p:sldId id="296" r:id="rId6"/>
    <p:sldId id="297" r:id="rId7"/>
    <p:sldId id="298" r:id="rId8"/>
    <p:sldId id="299" r:id="rId9"/>
    <p:sldId id="301" r:id="rId10"/>
    <p:sldId id="262" r:id="rId11"/>
    <p:sldId id="263" r:id="rId12"/>
    <p:sldId id="264" r:id="rId13"/>
    <p:sldId id="265" r:id="rId14"/>
    <p:sldId id="266" r:id="rId15"/>
    <p:sldId id="267" r:id="rId16"/>
    <p:sldId id="272" r:id="rId17"/>
    <p:sldId id="275" r:id="rId18"/>
    <p:sldId id="276" r:id="rId19"/>
    <p:sldId id="277" r:id="rId20"/>
    <p:sldId id="269" r:id="rId21"/>
    <p:sldId id="278" r:id="rId22"/>
    <p:sldId id="279" r:id="rId23"/>
    <p:sldId id="280" r:id="rId24"/>
    <p:sldId id="274" r:id="rId25"/>
    <p:sldId id="273" r:id="rId26"/>
    <p:sldId id="281" r:id="rId27"/>
    <p:sldId id="282" r:id="rId28"/>
    <p:sldId id="283" r:id="rId29"/>
    <p:sldId id="270" r:id="rId30"/>
    <p:sldId id="271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04B41-5128-4467-A6BF-1740FBA8327D}" type="datetimeFigureOut">
              <a:rPr lang="pt-BR" smtClean="0"/>
              <a:t>25/05/2020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4E057-299F-41BA-8B5D-8DF2974733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2008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4743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5551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3626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0197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6010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7390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2353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6593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8610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6166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9901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3740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14013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46840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05553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77178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2177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14922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3371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7371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7393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175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0691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3304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9010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447675" y="0"/>
            <a:ext cx="10375900" cy="58372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25388" y="2810328"/>
            <a:ext cx="7407527" cy="2298987"/>
          </a:xfrm>
          <a:prstGeom prst="rect">
            <a:avLst/>
          </a:prstGeom>
        </p:spPr>
        <p:txBody>
          <a:bodyPr lIns="78238" tIns="39120" rIns="78238" bIns="39120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828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26DFD-B1D9-4C31-A5C5-626C741D955F}" type="datetimeFigureOut">
              <a:rPr lang="pt-BR" smtClean="0"/>
              <a:t>25/05/2020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C9E8-20A1-4F4B-B0F9-3CD67649D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9523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26DFD-B1D9-4C31-A5C5-626C741D955F}" type="datetimeFigureOut">
              <a:rPr lang="pt-BR" smtClean="0"/>
              <a:t>25/05/2020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C9E8-20A1-4F4B-B0F9-3CD67649D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501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26DFD-B1D9-4C31-A5C5-626C741D955F}" type="datetimeFigureOut">
              <a:rPr lang="pt-BR" smtClean="0"/>
              <a:t>25/05/2020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C9E8-20A1-4F4B-B0F9-3CD67649D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7455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2">
            <a:extLst>
              <a:ext uri="{FF2B5EF4-FFF2-40B4-BE49-F238E27FC236}">
                <a16:creationId xmlns:a16="http://schemas.microsoft.com/office/drawing/2014/main" xmlns="" id="{1A51C679-0DA0-45D5-822C-FE1DA978DDF6}"/>
              </a:ext>
            </a:extLst>
          </p:cNvPr>
          <p:cNvSpPr/>
          <p:nvPr userDrawn="1"/>
        </p:nvSpPr>
        <p:spPr>
          <a:xfrm>
            <a:off x="371709" y="189064"/>
            <a:ext cx="11143488" cy="593577"/>
          </a:xfrm>
          <a:prstGeom prst="parallelogram">
            <a:avLst>
              <a:gd name="adj" fmla="val 54718"/>
            </a:avLst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5" name="Parallelogram 2">
            <a:extLst>
              <a:ext uri="{FF2B5EF4-FFF2-40B4-BE49-F238E27FC236}">
                <a16:creationId xmlns:a16="http://schemas.microsoft.com/office/drawing/2014/main" xmlns="" id="{1A51C679-0DA0-45D5-822C-FE1DA978DDF6}"/>
              </a:ext>
            </a:extLst>
          </p:cNvPr>
          <p:cNvSpPr/>
          <p:nvPr userDrawn="1"/>
        </p:nvSpPr>
        <p:spPr>
          <a:xfrm>
            <a:off x="599128" y="458727"/>
            <a:ext cx="11367670" cy="263972"/>
          </a:xfrm>
          <a:prstGeom prst="parallelogram">
            <a:avLst>
              <a:gd name="adj" fmla="val 54718"/>
            </a:avLst>
          </a:prstGeom>
          <a:solidFill>
            <a:srgbClr val="FA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" name="Parallelogram 2">
            <a:extLst>
              <a:ext uri="{FF2B5EF4-FFF2-40B4-BE49-F238E27FC236}">
                <a16:creationId xmlns:a16="http://schemas.microsoft.com/office/drawing/2014/main" xmlns="" id="{1A51C679-0DA0-45D5-822C-FE1DA978DDF6}"/>
              </a:ext>
            </a:extLst>
          </p:cNvPr>
          <p:cNvSpPr/>
          <p:nvPr userDrawn="1"/>
        </p:nvSpPr>
        <p:spPr>
          <a:xfrm>
            <a:off x="907698" y="233761"/>
            <a:ext cx="5347404" cy="548878"/>
          </a:xfrm>
          <a:prstGeom prst="parallelogram">
            <a:avLst>
              <a:gd name="adj" fmla="val 54718"/>
            </a:avLst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Parallelogram 2">
            <a:extLst>
              <a:ext uri="{FF2B5EF4-FFF2-40B4-BE49-F238E27FC236}">
                <a16:creationId xmlns:a16="http://schemas.microsoft.com/office/drawing/2014/main" xmlns="" id="{1A51C679-0DA0-45D5-822C-FE1DA978DDF6}"/>
              </a:ext>
            </a:extLst>
          </p:cNvPr>
          <p:cNvSpPr/>
          <p:nvPr userDrawn="1"/>
        </p:nvSpPr>
        <p:spPr>
          <a:xfrm>
            <a:off x="676803" y="402776"/>
            <a:ext cx="10988139" cy="593577"/>
          </a:xfrm>
          <a:prstGeom prst="parallelogram">
            <a:avLst>
              <a:gd name="adj" fmla="val 54718"/>
            </a:avLst>
          </a:prstGeom>
          <a:solidFill>
            <a:srgbClr val="006B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4566" y="422825"/>
            <a:ext cx="9068612" cy="593577"/>
          </a:xfrm>
        </p:spPr>
        <p:txBody>
          <a:bodyPr>
            <a:normAutofit/>
          </a:bodyPr>
          <a:lstStyle>
            <a:lvl1pPr>
              <a:defRPr sz="2177" b="0" i="1">
                <a:solidFill>
                  <a:schemeClr val="bg1"/>
                </a:solidFill>
                <a:latin typeface="Montserra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1" name="Espaço Reservado para Número de Slide 5"/>
          <p:cNvSpPr txBox="1">
            <a:spLocks/>
          </p:cNvSpPr>
          <p:nvPr userDrawn="1"/>
        </p:nvSpPr>
        <p:spPr>
          <a:xfrm>
            <a:off x="8891908" y="6328185"/>
            <a:ext cx="2743200" cy="365125"/>
          </a:xfrm>
          <a:prstGeom prst="rect">
            <a:avLst/>
          </a:prstGeom>
        </p:spPr>
        <p:txBody>
          <a:bodyPr vert="horz" lIns="99527" tIns="49763" rIns="99527" bIns="49763" rtlCol="0" anchor="ctr"/>
          <a:lstStyle/>
          <a:p>
            <a:pPr marL="0" marR="0" lvl="0" indent="0" algn="r" defTabSz="886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BE2BC-3714-43E3-A15B-71646ED6FAEB}" type="slidenum">
              <a:rPr kumimoji="0" lang="pt-BR" sz="1088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8862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088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596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26DFD-B1D9-4C31-A5C5-626C741D955F}" type="datetimeFigureOut">
              <a:rPr lang="pt-BR" smtClean="0"/>
              <a:t>25/05/2020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C9E8-20A1-4F4B-B0F9-3CD67649D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68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26DFD-B1D9-4C31-A5C5-626C741D955F}" type="datetimeFigureOut">
              <a:rPr lang="pt-BR" smtClean="0"/>
              <a:t>25/05/2020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C9E8-20A1-4F4B-B0F9-3CD67649D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8140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26DFD-B1D9-4C31-A5C5-626C741D955F}" type="datetimeFigureOut">
              <a:rPr lang="pt-BR" smtClean="0"/>
              <a:t>25/05/2020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C9E8-20A1-4F4B-B0F9-3CD67649D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512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26DFD-B1D9-4C31-A5C5-626C741D955F}" type="datetimeFigureOut">
              <a:rPr lang="pt-BR" smtClean="0"/>
              <a:t>25/05/2020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C9E8-20A1-4F4B-B0F9-3CD67649D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806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26DFD-B1D9-4C31-A5C5-626C741D955F}" type="datetimeFigureOut">
              <a:rPr lang="pt-BR" smtClean="0"/>
              <a:t>25/05/2020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C9E8-20A1-4F4B-B0F9-3CD67649D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1888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26DFD-B1D9-4C31-A5C5-626C741D955F}" type="datetimeFigureOut">
              <a:rPr lang="pt-BR" smtClean="0"/>
              <a:t>25/05/2020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C9E8-20A1-4F4B-B0F9-3CD67649D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4873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26DFD-B1D9-4C31-A5C5-626C741D955F}" type="datetimeFigureOut">
              <a:rPr lang="pt-BR" smtClean="0"/>
              <a:t>25/05/2020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C9E8-20A1-4F4B-B0F9-3CD67649D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9945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26DFD-B1D9-4C31-A5C5-626C741D955F}" type="datetimeFigureOut">
              <a:rPr lang="pt-BR" smtClean="0"/>
              <a:t>25/05/2020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C9E8-20A1-4F4B-B0F9-3CD67649D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8359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26DFD-B1D9-4C31-A5C5-626C741D955F}" type="datetimeFigureOut">
              <a:rPr lang="pt-BR" smtClean="0"/>
              <a:t>25/05/2020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0C9E8-20A1-4F4B-B0F9-3CD67649D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293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package" Target="../embeddings/Planilha_do_Microsoft_Excel2.xlsx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package" Target="../embeddings/Planilha_do_Microsoft_Excel3.xlsx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emf"/><Relationship Id="rId5" Type="http://schemas.openxmlformats.org/officeDocument/2006/relationships/package" Target="../embeddings/Planilha_do_Microsoft_Excel4.xlsx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emf"/><Relationship Id="rId5" Type="http://schemas.openxmlformats.org/officeDocument/2006/relationships/package" Target="../embeddings/Planilha_do_Microsoft_Excel5.xlsx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.emf"/><Relationship Id="rId5" Type="http://schemas.openxmlformats.org/officeDocument/2006/relationships/package" Target="../embeddings/Planilha_do_Microsoft_Excel6.xlsx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6.emf"/><Relationship Id="rId5" Type="http://schemas.openxmlformats.org/officeDocument/2006/relationships/package" Target="../embeddings/Planilha_do_Microsoft_Excel7.xlsx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8.emf"/><Relationship Id="rId5" Type="http://schemas.openxmlformats.org/officeDocument/2006/relationships/package" Target="../embeddings/Planilha_do_Microsoft_Excel8.xlsx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0.emf"/><Relationship Id="rId5" Type="http://schemas.openxmlformats.org/officeDocument/2006/relationships/package" Target="../embeddings/Planilha_do_Microsoft_Excel9.xlsx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package" Target="../embeddings/Planilha_do_Microsoft_Excel10.xlsx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4.emf"/><Relationship Id="rId5" Type="http://schemas.openxmlformats.org/officeDocument/2006/relationships/package" Target="../embeddings/Planilha_do_Microsoft_Excel11.xlsx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6.emf"/><Relationship Id="rId5" Type="http://schemas.openxmlformats.org/officeDocument/2006/relationships/package" Target="../embeddings/Planilha_do_Microsoft_Excel12.xlsx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8.emf"/><Relationship Id="rId5" Type="http://schemas.openxmlformats.org/officeDocument/2006/relationships/package" Target="../embeddings/Planilha_do_Microsoft_Excel13.xlsx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0.emf"/><Relationship Id="rId5" Type="http://schemas.openxmlformats.org/officeDocument/2006/relationships/package" Target="../embeddings/Planilha_do_Microsoft_Excel14.xlsx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2.emf"/><Relationship Id="rId5" Type="http://schemas.openxmlformats.org/officeDocument/2006/relationships/package" Target="../embeddings/Planilha_do_Microsoft_Excel15.xlsx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3.emf"/><Relationship Id="rId5" Type="http://schemas.openxmlformats.org/officeDocument/2006/relationships/package" Target="../embeddings/Planilha_do_Microsoft_Excel16.xlsx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5.emf"/><Relationship Id="rId5" Type="http://schemas.openxmlformats.org/officeDocument/2006/relationships/package" Target="../embeddings/Planilha_do_Microsoft_Excel17.xlsx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package" Target="../embeddings/Planilha_do_Microsoft_Excel18.xlsx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9.emf"/><Relationship Id="rId5" Type="http://schemas.openxmlformats.org/officeDocument/2006/relationships/package" Target="../embeddings/Planilha_do_Microsoft_Excel19.xlsx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41.emf"/><Relationship Id="rId5" Type="http://schemas.openxmlformats.org/officeDocument/2006/relationships/package" Target="../embeddings/Planilha_do_Microsoft_Excel20.xlsx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3.emf"/><Relationship Id="rId5" Type="http://schemas.openxmlformats.org/officeDocument/2006/relationships/package" Target="../embeddings/Planilha_do_Microsoft_Excel21.xlsx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5.emf"/><Relationship Id="rId5" Type="http://schemas.openxmlformats.org/officeDocument/2006/relationships/package" Target="../embeddings/Planilha_do_Microsoft_Excel22.xlsx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47.emf"/><Relationship Id="rId5" Type="http://schemas.openxmlformats.org/officeDocument/2006/relationships/package" Target="../embeddings/Planilha_do_Microsoft_Excel23.xlsx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49.emf"/><Relationship Id="rId5" Type="http://schemas.openxmlformats.org/officeDocument/2006/relationships/package" Target="../embeddings/Planilha_do_Microsoft_Excel24.xlsx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51.emf"/><Relationship Id="rId5" Type="http://schemas.openxmlformats.org/officeDocument/2006/relationships/package" Target="../embeddings/Planilha_do_Microsoft_Excel25.xlsx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53.emf"/><Relationship Id="rId5" Type="http://schemas.openxmlformats.org/officeDocument/2006/relationships/package" Target="../embeddings/Planilha_do_Microsoft_Excel26.xlsx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package" Target="../embeddings/Planilha_do_Microsoft_Excel1.xls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4291F5B-83A1-48EF-B149-A8764E7A1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40158" y="528034"/>
            <a:ext cx="10328856" cy="3940935"/>
          </a:xfrm>
        </p:spPr>
        <p:txBody>
          <a:bodyPr>
            <a:noAutofit/>
          </a:bodyPr>
          <a:lstStyle/>
          <a:p>
            <a:r>
              <a:rPr lang="pt-BR" sz="5400" b="1" dirty="0">
                <a:solidFill>
                  <a:schemeClr val="bg1"/>
                </a:solidFill>
              </a:rPr>
              <a:t>Audiência Pública para apresentação do </a:t>
            </a:r>
            <a:r>
              <a:rPr lang="pt-BR" sz="5400" b="1" dirty="0" smtClean="0">
                <a:solidFill>
                  <a:schemeClr val="bg1"/>
                </a:solidFill>
              </a:rPr>
              <a:t>Edital de Licitação </a:t>
            </a:r>
          </a:p>
          <a:p>
            <a:endParaRPr lang="pt-BR" sz="5400" b="1" dirty="0" smtClean="0">
              <a:solidFill>
                <a:schemeClr val="bg1"/>
              </a:solidFill>
            </a:endParaRPr>
          </a:p>
          <a:p>
            <a:r>
              <a:rPr lang="pt-BR" sz="5200" b="1" dirty="0" smtClean="0"/>
              <a:t>Serviço </a:t>
            </a:r>
            <a:r>
              <a:rPr lang="pt-BR" sz="5200" b="1" dirty="0"/>
              <a:t>de Transporte </a:t>
            </a:r>
            <a:r>
              <a:rPr lang="pt-BR" sz="5200" b="1" dirty="0" smtClean="0"/>
              <a:t>Público Coletivo Complementar – STPCC/DF</a:t>
            </a:r>
            <a:endParaRPr lang="pt-BR" sz="5200" b="1" dirty="0"/>
          </a:p>
        </p:txBody>
      </p:sp>
    </p:spTree>
    <p:extLst>
      <p:ext uri="{BB962C8B-B14F-4D97-AF65-F5344CB8AC3E}">
        <p14:creationId xmlns:p14="http://schemas.microsoft.com/office/powerpoint/2010/main" val="791754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4291F5B-83A1-48EF-B149-A8764E7A1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1973" y="334850"/>
            <a:ext cx="11436437" cy="545921"/>
          </a:xfrm>
        </p:spPr>
        <p:txBody>
          <a:bodyPr>
            <a:noAutofit/>
          </a:bodyPr>
          <a:lstStyle/>
          <a:p>
            <a:r>
              <a:rPr lang="pt-BR" sz="4500" b="1" dirty="0">
                <a:solidFill>
                  <a:schemeClr val="bg1"/>
                </a:solidFill>
              </a:rPr>
              <a:t>Quadro - Relação </a:t>
            </a:r>
            <a:r>
              <a:rPr lang="pt-BR" sz="4500" b="1" dirty="0" smtClean="0">
                <a:solidFill>
                  <a:schemeClr val="bg1"/>
                </a:solidFill>
              </a:rPr>
              <a:t>das </a:t>
            </a:r>
            <a:r>
              <a:rPr lang="pt-BR" sz="4500" b="1" dirty="0">
                <a:solidFill>
                  <a:schemeClr val="bg1"/>
                </a:solidFill>
              </a:rPr>
              <a:t>linhas a </a:t>
            </a:r>
            <a:r>
              <a:rPr lang="pt-BR" sz="4500" b="1" dirty="0" smtClean="0">
                <a:solidFill>
                  <a:schemeClr val="bg1"/>
                </a:solidFill>
              </a:rPr>
              <a:t>serem operadas</a:t>
            </a:r>
            <a:endParaRPr lang="pt-BR" sz="4500" b="1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1973" y="1086834"/>
            <a:ext cx="11436438" cy="5597301"/>
          </a:xfrm>
        </p:spPr>
        <p:txBody>
          <a:bodyPr>
            <a:noAutofit/>
          </a:bodyPr>
          <a:lstStyle/>
          <a:p>
            <a:pPr algn="just"/>
            <a:endParaRPr lang="pt-BR" sz="28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143584"/>
              </p:ext>
            </p:extLst>
          </p:nvPr>
        </p:nvGraphicFramePr>
        <p:xfrm>
          <a:off x="321973" y="1086837"/>
          <a:ext cx="11436437" cy="5555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1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516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832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93382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Linha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6200" marR="762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effectLst/>
                        </a:rPr>
                        <a:t>Denominação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6200" marR="762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>
                          <a:effectLst/>
                        </a:rPr>
                        <a:t>RA's/ Áreas de Operação das linhas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2619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1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Paranoá Parque/Paranoá/Lago Norte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Paranoá, Lago Norte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0082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2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Morro da Cruz/São Sebastião/Lago Sul (VI COMAR)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São Sebastião, Jardim Botânico, Lago Sul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3382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3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Jardim Mangueiral/Lago Sul (VI COMAR)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Jardim Mangueiral, Jardim Botânico, Lago Sul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6022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4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São Gabriel (Cond. </a:t>
                      </a:r>
                      <a:r>
                        <a:rPr lang="pt-BR" sz="2000" dirty="0" err="1">
                          <a:effectLst/>
                        </a:rPr>
                        <a:t>Itaipú</a:t>
                      </a:r>
                      <a:r>
                        <a:rPr lang="pt-BR" sz="2000" dirty="0">
                          <a:effectLst/>
                        </a:rPr>
                        <a:t>-Ouro Vermelho)/</a:t>
                      </a:r>
                      <a:r>
                        <a:rPr lang="pt-BR" sz="2000" dirty="0" err="1">
                          <a:effectLst/>
                        </a:rPr>
                        <a:t>Belvedre</a:t>
                      </a:r>
                      <a:r>
                        <a:rPr lang="pt-BR" sz="2000" dirty="0">
                          <a:effectLst/>
                        </a:rPr>
                        <a:t> Green/Av. do Sol/Lago Sul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Jardim Botânico, Condomínios, Lago Sul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3382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5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Altiplano Leste/Cond. Quintas do Alvorada/Jardim Botânico (ESAF)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Jardim Botânico, Condomínios, Lago Sul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86022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6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Vila </a:t>
                      </a:r>
                      <a:r>
                        <a:rPr lang="pt-BR" sz="2000" dirty="0" err="1">
                          <a:effectLst/>
                        </a:rPr>
                        <a:t>Cahuy</a:t>
                      </a:r>
                      <a:r>
                        <a:rPr lang="pt-BR" sz="2000" dirty="0">
                          <a:effectLst/>
                        </a:rPr>
                        <a:t>/N. Bandeirante/</a:t>
                      </a:r>
                      <a:r>
                        <a:rPr lang="pt-BR" sz="2000" dirty="0" err="1">
                          <a:effectLst/>
                        </a:rPr>
                        <a:t>Parkshopping</a:t>
                      </a:r>
                      <a:r>
                        <a:rPr lang="pt-BR" sz="2000" dirty="0">
                          <a:effectLst/>
                        </a:rPr>
                        <a:t>/SOFS/Feira dos Importados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Park Way, Núcleo Bandeirante, SIA.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93382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7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Colônia Agrícola Águas Claras/Guará/Metrô/Av. Contorno/QE 44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Guará, Colônia Agrícola Samambaia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20082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8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</a:rPr>
                        <a:t>Grande Colorado/Posto Colorado/BR 020/Sobradinho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Grande Colorado, Sobradinho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7909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4291F5B-83A1-48EF-B149-A8764E7A1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1973" y="334850"/>
            <a:ext cx="11436437" cy="545921"/>
          </a:xfrm>
        </p:spPr>
        <p:txBody>
          <a:bodyPr>
            <a:no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Quadro - Relação </a:t>
            </a:r>
            <a:r>
              <a:rPr lang="pt-BR" sz="4000" b="1" dirty="0" smtClean="0">
                <a:solidFill>
                  <a:schemeClr val="bg1"/>
                </a:solidFill>
              </a:rPr>
              <a:t>das </a:t>
            </a:r>
            <a:r>
              <a:rPr lang="pt-BR" sz="4000" b="1" dirty="0">
                <a:solidFill>
                  <a:schemeClr val="bg1"/>
                </a:solidFill>
              </a:rPr>
              <a:t>linhas a </a:t>
            </a:r>
            <a:r>
              <a:rPr lang="pt-BR" sz="4000" b="1" dirty="0" smtClean="0">
                <a:solidFill>
                  <a:schemeClr val="bg1"/>
                </a:solidFill>
              </a:rPr>
              <a:t>serem operadas </a:t>
            </a:r>
            <a:r>
              <a:rPr lang="pt-BR" sz="2000" b="1" dirty="0">
                <a:solidFill>
                  <a:schemeClr val="bg1"/>
                </a:solidFill>
              </a:rPr>
              <a:t>(continuação)</a:t>
            </a:r>
            <a:endParaRPr lang="pt-BR" sz="2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1973" y="1086834"/>
            <a:ext cx="11436438" cy="5597301"/>
          </a:xfrm>
        </p:spPr>
        <p:txBody>
          <a:bodyPr>
            <a:noAutofit/>
          </a:bodyPr>
          <a:lstStyle/>
          <a:p>
            <a:pPr algn="just"/>
            <a:endParaRPr lang="pt-BR" sz="28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638605"/>
              </p:ext>
            </p:extLst>
          </p:nvPr>
        </p:nvGraphicFramePr>
        <p:xfrm>
          <a:off x="321973" y="1086837"/>
          <a:ext cx="11436437" cy="56324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1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516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832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93382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Linha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6200" marR="762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effectLst/>
                        </a:rPr>
                        <a:t>Denominação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6200" marR="762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>
                          <a:effectLst/>
                        </a:rPr>
                        <a:t>RA's/ Áreas de Operação das linhas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2619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Circular Recanto das Emas/Avenida Vargem da Benção (sentido N-S)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Recanto das Emas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0082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Circular Recanto das Emas/Avenida Vargem da Benção (sentido S-N)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Recanto das Emas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3382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Colônia Agrícola 26 de Setembro/Taguatinga (Comercial - </a:t>
                      </a:r>
                      <a:r>
                        <a:rPr lang="pt-BR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Samdu</a:t>
                      </a: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Taguatinga, Colônia Agrícola 26 de Setembro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6022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Vila São José (V. Pires)/Col. Agrícola Samambaia/</a:t>
                      </a:r>
                      <a:r>
                        <a:rPr lang="pt-BR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Tag</a:t>
                      </a: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Centro (Pistão Sul)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Vicente Pires, Taguatinga, Vila São José, Colônia Agrícola Samambaia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0665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Condomínio Vale do Sol/Planaltina/Hospital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Planaltina, Condomínio Vale do Sol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9863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Circular Polo JK/DF 290/Gama Leste-Oeste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Gama, Polo JK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93382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Circular Polo JK/DF 290/Gama Oeste-Leste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Gama, Polo JK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20082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Expansão de Santa Maria/Cond. Porto Rico/Gama Oeste-Leste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Gama, Santa Maria, Polo JK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2781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4291F5B-83A1-48EF-B149-A8764E7A1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1973" y="334850"/>
            <a:ext cx="11436437" cy="545921"/>
          </a:xfrm>
        </p:spPr>
        <p:txBody>
          <a:bodyPr>
            <a:no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Quadro - Relação </a:t>
            </a:r>
            <a:r>
              <a:rPr lang="pt-BR" sz="4000" b="1" dirty="0" smtClean="0">
                <a:solidFill>
                  <a:schemeClr val="bg1"/>
                </a:solidFill>
              </a:rPr>
              <a:t>das linhas </a:t>
            </a:r>
            <a:r>
              <a:rPr lang="pt-BR" sz="4000" b="1" dirty="0">
                <a:solidFill>
                  <a:schemeClr val="bg1"/>
                </a:solidFill>
              </a:rPr>
              <a:t>a </a:t>
            </a:r>
            <a:r>
              <a:rPr lang="pt-BR" sz="4000" b="1" dirty="0" smtClean="0">
                <a:solidFill>
                  <a:schemeClr val="bg1"/>
                </a:solidFill>
              </a:rPr>
              <a:t>serem operadas </a:t>
            </a:r>
            <a:r>
              <a:rPr lang="pt-BR" sz="2000" b="1" dirty="0">
                <a:solidFill>
                  <a:schemeClr val="bg1"/>
                </a:solidFill>
              </a:rPr>
              <a:t>(continuação)</a:t>
            </a:r>
            <a:endParaRPr lang="pt-BR" sz="2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1973" y="1086834"/>
            <a:ext cx="11436438" cy="5597301"/>
          </a:xfrm>
        </p:spPr>
        <p:txBody>
          <a:bodyPr>
            <a:noAutofit/>
          </a:bodyPr>
          <a:lstStyle/>
          <a:p>
            <a:pPr algn="just"/>
            <a:endParaRPr lang="pt-BR" sz="28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316689"/>
              </p:ext>
            </p:extLst>
          </p:nvPr>
        </p:nvGraphicFramePr>
        <p:xfrm>
          <a:off x="321973" y="1086837"/>
          <a:ext cx="11436437" cy="55694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1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516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832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93382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Linha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6200" marR="762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effectLst/>
                        </a:rPr>
                        <a:t>Denominação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6200" marR="762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>
                          <a:effectLst/>
                        </a:rPr>
                        <a:t>RA's/ Áreas de Operação das linhas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2619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Samambaia Sul (1ª Avenida)/Setor O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Samambaia Sul, Setor O, Ceilândia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0082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Samambaia Sul (2ª Avenida)/Setor QNL - M Norte (JK Shopping)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Maria, Condomínio Porto Rico, Gama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3382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Samambaia Norte (1ª Avenida)/Setor QNL - M Norte (JK Shopping)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Samambaia Norte, Taguatinga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6022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Samambaia Norte (2ª Avenida)/Águas Claras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Samambaia Norte, Águas Claras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3382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Samambaia Sul (2ª Avenida)/Águas Claras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Samambaia Sul, Águas Claras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86022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Setor Habitacional Por do Sol/Águas Claras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 do Sol, Ceilândia, Águas Claras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93382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 Nascente Trecho I/Águas Claras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 Nascente, Ceilândia, Águas Claras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20082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 Nascente Trecho II/Águas Claras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 Nascente, Ceilândia, Águas Claras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3371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94291F5B-83A1-48EF-B149-A8764E7A1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1973" y="334850"/>
            <a:ext cx="11436437" cy="545921"/>
          </a:xfrm>
        </p:spPr>
        <p:txBody>
          <a:bodyPr>
            <a:no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Quadro - Relação </a:t>
            </a:r>
            <a:r>
              <a:rPr lang="pt-BR" sz="4000" b="1" dirty="0" smtClean="0">
                <a:solidFill>
                  <a:schemeClr val="bg1"/>
                </a:solidFill>
              </a:rPr>
              <a:t>das </a:t>
            </a:r>
            <a:r>
              <a:rPr lang="pt-BR" sz="4000" b="1" dirty="0">
                <a:solidFill>
                  <a:schemeClr val="bg1"/>
                </a:solidFill>
              </a:rPr>
              <a:t>linhas </a:t>
            </a:r>
            <a:r>
              <a:rPr lang="pt-BR" sz="4000" b="1" dirty="0" smtClean="0">
                <a:solidFill>
                  <a:schemeClr val="bg1"/>
                </a:solidFill>
              </a:rPr>
              <a:t>a serem operadas </a:t>
            </a:r>
            <a:r>
              <a:rPr lang="pt-BR" sz="2000" b="1" dirty="0">
                <a:solidFill>
                  <a:schemeClr val="bg1"/>
                </a:solidFill>
              </a:rPr>
              <a:t>(continuação)</a:t>
            </a:r>
            <a:endParaRPr lang="pt-BR" sz="2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1973" y="1086834"/>
            <a:ext cx="11436438" cy="5597301"/>
          </a:xfrm>
        </p:spPr>
        <p:txBody>
          <a:bodyPr>
            <a:noAutofit/>
          </a:bodyPr>
          <a:lstStyle/>
          <a:p>
            <a:pPr algn="just"/>
            <a:endParaRPr lang="pt-BR" sz="28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091136"/>
              </p:ext>
            </p:extLst>
          </p:nvPr>
        </p:nvGraphicFramePr>
        <p:xfrm>
          <a:off x="321973" y="1086838"/>
          <a:ext cx="11436437" cy="53819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1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516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832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5388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Linha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6200" marR="762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effectLst/>
                        </a:rPr>
                        <a:t>Denominação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6200" marR="7620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>
                          <a:effectLst/>
                        </a:rPr>
                        <a:t>RA's/ Áreas de Operação das linhas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4396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Samambaia Sul (1ª Avenida)/Setor O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Samambaia Sul, Setor O, Ceilândia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4396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Samambaia Sul (2ª Avenida)/Setor QNL - M Norte (JK Shopping)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Maria, Condomínio Porto Rico, Gama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4396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Samambaia Norte (1ª Avenida)/Setor QNL - M Norte (JK Shopping)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Samambaia Norte, Taguatinga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2957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Samambaia Norte (2ª Avenida)/Águas Claras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Samambaia Norte, Águas Claras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5388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Samambaia Sul (2ª Avenida)/Águas Claras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Samambaia Sul, Águas Claras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0505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Setor Habitacional Por do Sol/Águas Claras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 do Sol, Ceilândia, Águas Claras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6816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 Nascente Trecho I/Águas Claras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 Nascente, Ceilândia, Águas Claras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3640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 Nascente Trecho II/Águas Claras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 Nascente, Ceilândia, Águas Claras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05388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 Nascente Trecho III/Águas Claras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 Nascente, Ceilândia, Águas Claras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42957"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pt-BR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Vicente Pires/Taguatinga Centro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Vicente Pires, Taguatinga Centro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623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94291F5B-83A1-48EF-B149-A8764E7A1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90152" y="334850"/>
            <a:ext cx="12282152" cy="545921"/>
          </a:xfrm>
        </p:spPr>
        <p:txBody>
          <a:bodyPr>
            <a:noAutofit/>
          </a:bodyPr>
          <a:lstStyle/>
          <a:p>
            <a:r>
              <a:rPr lang="pt-BR" sz="3700" b="1" dirty="0">
                <a:solidFill>
                  <a:schemeClr val="bg1"/>
                </a:solidFill>
              </a:rPr>
              <a:t>Número de permissionários por linha, tarifa e nº viagens/dia útil</a:t>
            </a:r>
            <a:endParaRPr lang="pt-BR" sz="37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1973" y="1086834"/>
            <a:ext cx="11436438" cy="5597301"/>
          </a:xfrm>
        </p:spPr>
        <p:txBody>
          <a:bodyPr>
            <a:noAutofit/>
          </a:bodyPr>
          <a:lstStyle/>
          <a:p>
            <a:pPr algn="just"/>
            <a:endParaRPr lang="pt-BR" sz="28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0771"/>
            <a:ext cx="11970925" cy="611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51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94291F5B-83A1-48EF-B149-A8764E7A1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5267" y="334850"/>
            <a:ext cx="12081463" cy="545921"/>
          </a:xfrm>
        </p:spPr>
        <p:txBody>
          <a:bodyPr>
            <a:noAutofit/>
          </a:bodyPr>
          <a:lstStyle/>
          <a:p>
            <a:pPr algn="r"/>
            <a:r>
              <a:rPr lang="pt-BR" sz="3700" b="1" dirty="0">
                <a:solidFill>
                  <a:schemeClr val="bg1"/>
                </a:solidFill>
              </a:rPr>
              <a:t>Número de permissionários por linha, tarifa e nº viagens/dia útil         </a:t>
            </a:r>
            <a:r>
              <a:rPr lang="pt-BR" sz="1600" b="1" dirty="0">
                <a:solidFill>
                  <a:schemeClr val="bg1"/>
                </a:solidFill>
              </a:rPr>
              <a:t>(continuação)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1973" y="1086834"/>
            <a:ext cx="11436438" cy="5597301"/>
          </a:xfrm>
        </p:spPr>
        <p:txBody>
          <a:bodyPr>
            <a:noAutofit/>
          </a:bodyPr>
          <a:lstStyle/>
          <a:p>
            <a:pPr algn="just"/>
            <a:endParaRPr lang="pt-BR" sz="28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37" y="880771"/>
            <a:ext cx="11970925" cy="597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65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59597" y="1032718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154335" y="533600"/>
            <a:ext cx="9068612" cy="401423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1 -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Paranoá Parque / Paranoá / Lago Norte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364018" y="1061625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304406" y="1471831"/>
            <a:ext cx="452477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1- Paranoá Parque / RA VII | PARANOÁ 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2– Avenida Paranoá / RA VII | PARANOÁ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3– Rua Alta Tensão / RA VII | PARANOÁ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4– EPCT / DF-001 / RA XVIII | LAGO NORTE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5– EPTM / DF-015 / RA XVIII | LAGO NORTE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6– EPPR / DF-005 / RA XVIII | LAGO NORTE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7– Avenida Principal / RA XVIII | VARJÃO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8– EPPN DF-009 / Pão de Açúcar / RA XVIII | LAGO NORTE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9– Avenida Principal / RA XVIII | LAGO NORTE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10- Avenida Principal / RA XVIII | VARJÃO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11 – EPCT / DF-005 / RA XVIII | LAGO NORTE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12– EPPR / DF-005 RA XVIII | LAGO NORTE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13– EPTM / DF-015 / RA XVIII | LAGO NORTE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14– Rua Alta Tensão / RA VII | PARANOÁ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15– Avenida Paranoá / RA VII | PARANOÁ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16– Q 31 / RA VII | PARANOÁ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17– Paranoá Parque / RA VII | PARANOÁ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"/>
          <a:stretch/>
        </p:blipFill>
        <p:spPr>
          <a:xfrm>
            <a:off x="334851" y="1471831"/>
            <a:ext cx="6587283" cy="4478456"/>
          </a:xfrm>
          <a:prstGeom prst="rect">
            <a:avLst/>
          </a:prstGeom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9688289"/>
              </p:ext>
            </p:extLst>
          </p:nvPr>
        </p:nvGraphicFramePr>
        <p:xfrm>
          <a:off x="216079" y="5953744"/>
          <a:ext cx="10945124" cy="90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Planilha" r:id="rId5" imgW="18325931" imgH="1514627" progId="Excel.Sheet.12">
                  <p:embed/>
                </p:oleObj>
              </mc:Choice>
              <mc:Fallback>
                <p:oleObj name="Planilha" r:id="rId5" imgW="18325931" imgH="1514627" progId="Excel.Sheet.12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079" y="5953744"/>
                        <a:ext cx="10945124" cy="904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6467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502651" y="1037124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081395" y="545759"/>
            <a:ext cx="9181853" cy="401423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2 - </a:t>
            </a:r>
            <a:r>
              <a:rPr lang="pt-BR" sz="2400" dirty="0"/>
              <a:t>Morro da Cruz / São Sebastião / Lago Sul / VI COMAR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351140" y="1037125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355922" y="1372648"/>
            <a:ext cx="452477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/>
              <a:t>1 – Morro da Cruz / São Sebastião</a:t>
            </a:r>
          </a:p>
          <a:p>
            <a:r>
              <a:rPr lang="pt-BR" sz="1400" b="1" dirty="0"/>
              <a:t>2 - DF-463 / São Sebastião</a:t>
            </a:r>
          </a:p>
          <a:p>
            <a:r>
              <a:rPr lang="pt-BR" sz="1400" b="1" dirty="0"/>
              <a:t>3 – DF 463 / Bombeiros</a:t>
            </a:r>
          </a:p>
          <a:p>
            <a:r>
              <a:rPr lang="pt-BR" sz="1400" b="1" dirty="0"/>
              <a:t>4 – DF-463 / Jardins Mangueiral</a:t>
            </a:r>
          </a:p>
          <a:p>
            <a:r>
              <a:rPr lang="pt-BR" sz="1400" b="1" dirty="0"/>
              <a:t>5 – Quadra EPTC /  </a:t>
            </a:r>
            <a:r>
              <a:rPr lang="pt-BR" sz="1400" b="1" dirty="0" err="1"/>
              <a:t>Jd</a:t>
            </a:r>
            <a:r>
              <a:rPr lang="pt-BR" sz="1400" b="1" dirty="0"/>
              <a:t> Botânico</a:t>
            </a:r>
          </a:p>
          <a:p>
            <a:r>
              <a:rPr lang="pt-BR" sz="1400" b="1" dirty="0"/>
              <a:t>6 – EPCV / Big Box / QI 23</a:t>
            </a:r>
          </a:p>
          <a:p>
            <a:r>
              <a:rPr lang="pt-BR" sz="1400" b="1" dirty="0"/>
              <a:t>7 -  EPDB / QI 23 / Lago Sul</a:t>
            </a:r>
          </a:p>
          <a:p>
            <a:r>
              <a:rPr lang="pt-BR" sz="1400" b="1" dirty="0"/>
              <a:t>8 – EPDB / Gilberto Salomão</a:t>
            </a:r>
          </a:p>
          <a:p>
            <a:r>
              <a:rPr lang="pt-BR" sz="1400" b="1" dirty="0"/>
              <a:t>9 -  EPDB / QI 07 / Lago Sul</a:t>
            </a:r>
          </a:p>
          <a:p>
            <a:r>
              <a:rPr lang="pt-BR" sz="1400" b="1" dirty="0"/>
              <a:t>10 – Ret. EPDB / QI 03 / VI COMAR</a:t>
            </a:r>
          </a:p>
          <a:p>
            <a:r>
              <a:rPr lang="pt-BR" sz="1400" b="1" dirty="0"/>
              <a:t>11 - EPDB / Gilberto Salomão</a:t>
            </a:r>
          </a:p>
          <a:p>
            <a:r>
              <a:rPr lang="pt-BR" sz="1400" b="1" dirty="0"/>
              <a:t>12 - EPDB / QI 23 / Lago Sul</a:t>
            </a:r>
          </a:p>
          <a:p>
            <a:r>
              <a:rPr lang="pt-BR" sz="1400" b="1" dirty="0"/>
              <a:t>13 - EPCV / Big Box / QI 23</a:t>
            </a:r>
          </a:p>
          <a:p>
            <a:r>
              <a:rPr lang="pt-BR" sz="1400" b="1" dirty="0"/>
              <a:t>14 - Quadra EPTC /  </a:t>
            </a:r>
            <a:r>
              <a:rPr lang="pt-BR" sz="1400" b="1" dirty="0" err="1"/>
              <a:t>Jd</a:t>
            </a:r>
            <a:r>
              <a:rPr lang="pt-BR" sz="1400" b="1" dirty="0"/>
              <a:t> Botânico</a:t>
            </a:r>
          </a:p>
          <a:p>
            <a:r>
              <a:rPr lang="pt-BR" sz="1400" b="1" dirty="0"/>
              <a:t>15 - DF-463 / Jardins Mangueiral</a:t>
            </a:r>
          </a:p>
          <a:p>
            <a:r>
              <a:rPr lang="pt-BR" sz="1400" b="1" dirty="0"/>
              <a:t>16. - DF 463 / Bombeiros</a:t>
            </a:r>
          </a:p>
          <a:p>
            <a:r>
              <a:rPr lang="pt-BR" sz="1400" b="1" dirty="0"/>
              <a:t>17 - DF-463 / São Sebastião</a:t>
            </a:r>
          </a:p>
          <a:p>
            <a:r>
              <a:rPr lang="pt-BR" sz="1400" b="1" dirty="0"/>
              <a:t>18 - Morro da Cruz / São Sebastião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18" y="1463048"/>
            <a:ext cx="6816967" cy="4281001"/>
          </a:xfrm>
          <a:prstGeom prst="rect">
            <a:avLst/>
          </a:prstGeom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599550"/>
              </p:ext>
            </p:extLst>
          </p:nvPr>
        </p:nvGraphicFramePr>
        <p:xfrm>
          <a:off x="502651" y="5774109"/>
          <a:ext cx="10703189" cy="884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Planilha" r:id="rId5" imgW="18325931" imgH="1514627" progId="Excel.Sheet.12">
                  <p:embed/>
                </p:oleObj>
              </mc:Choice>
              <mc:Fallback>
                <p:oleObj name="Planilha" r:id="rId5" imgW="18325931" imgH="1514627" progId="Excel.Sheet.12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2651" y="5774109"/>
                        <a:ext cx="10703189" cy="8842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1565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511113" y="1033775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063711" y="506417"/>
            <a:ext cx="9181853" cy="401423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 3 - </a:t>
            </a:r>
            <a:r>
              <a:rPr lang="pt-BR" sz="2400" dirty="0"/>
              <a:t>Jardim Mangueiral / Lago Sul / VI COMAR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364019" y="1032768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355922" y="1372648"/>
            <a:ext cx="45247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/>
              <a:t>1 - Avenida Mangueiral / RA XIV </a:t>
            </a:r>
          </a:p>
          <a:p>
            <a:r>
              <a:rPr lang="pt-BR" sz="1400" b="1" dirty="0"/>
              <a:t>2 – EPCT / DF-001 / </a:t>
            </a:r>
            <a:r>
              <a:rPr lang="pt-BR" sz="1400" b="1" dirty="0" err="1"/>
              <a:t>Jd</a:t>
            </a:r>
            <a:r>
              <a:rPr lang="pt-BR" sz="1400" b="1" dirty="0"/>
              <a:t> Botânico</a:t>
            </a:r>
          </a:p>
          <a:p>
            <a:r>
              <a:rPr lang="pt-BR" sz="1400" b="1" dirty="0"/>
              <a:t>3 - EPCV / QI 23/ Big Box</a:t>
            </a:r>
          </a:p>
          <a:p>
            <a:r>
              <a:rPr lang="pt-BR" sz="1400" b="1" dirty="0"/>
              <a:t>4 - EPDB / QI 23 / Lago Sul</a:t>
            </a:r>
          </a:p>
          <a:p>
            <a:r>
              <a:rPr lang="pt-BR" sz="1400" b="1" dirty="0"/>
              <a:t>5 - EPDB / Gilberto Salomão</a:t>
            </a:r>
          </a:p>
          <a:p>
            <a:r>
              <a:rPr lang="pt-BR" sz="1400" b="1" dirty="0"/>
              <a:t>6 - EPDB / QI 07 / Lago Sul</a:t>
            </a:r>
          </a:p>
          <a:p>
            <a:r>
              <a:rPr lang="pt-BR" sz="1400" b="1" dirty="0"/>
              <a:t>7 - Ret. EPDB / QI 03 / VI COMAR</a:t>
            </a:r>
          </a:p>
          <a:p>
            <a:r>
              <a:rPr lang="pt-BR" sz="1400" b="1" dirty="0"/>
              <a:t>8 - EPDB / Gilberto Salomão</a:t>
            </a:r>
          </a:p>
          <a:p>
            <a:r>
              <a:rPr lang="pt-BR" sz="1400" b="1" dirty="0"/>
              <a:t>9 - EPDB / QI 23 / Lago Sul</a:t>
            </a:r>
          </a:p>
          <a:p>
            <a:r>
              <a:rPr lang="pt-BR" sz="1400" b="1" dirty="0"/>
              <a:t>10 - EPCV / QI 23/ Big Box</a:t>
            </a:r>
          </a:p>
          <a:p>
            <a:r>
              <a:rPr lang="pt-BR" sz="1400" b="1" dirty="0"/>
              <a:t>11 - EPCT / DF-001 / </a:t>
            </a:r>
            <a:r>
              <a:rPr lang="pt-BR" sz="1400" b="1" dirty="0" err="1"/>
              <a:t>Jd</a:t>
            </a:r>
            <a:r>
              <a:rPr lang="pt-BR" sz="1400" b="1" dirty="0"/>
              <a:t> Botânico</a:t>
            </a:r>
          </a:p>
          <a:p>
            <a:r>
              <a:rPr lang="pt-BR" sz="1400" b="1" dirty="0"/>
              <a:t>12 - Avenida Mangueiral / RA X</a:t>
            </a:r>
            <a:r>
              <a:rPr lang="pt-BR" sz="1400" dirty="0"/>
              <a:t>IV 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5" y="1468719"/>
            <a:ext cx="7029926" cy="4133591"/>
          </a:xfrm>
          <a:prstGeom prst="rect">
            <a:avLst/>
          </a:prstGeom>
        </p:spPr>
      </p:pic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0329778"/>
              </p:ext>
            </p:extLst>
          </p:nvPr>
        </p:nvGraphicFramePr>
        <p:xfrm>
          <a:off x="138805" y="5772729"/>
          <a:ext cx="11031667" cy="911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Planilha" r:id="rId5" imgW="18325931" imgH="1514627" progId="Excel.Sheet.12">
                  <p:embed/>
                </p:oleObj>
              </mc:Choice>
              <mc:Fallback>
                <p:oleObj name="Planilha" r:id="rId5" imgW="18325931" imgH="1514627" progId="Excel.Sheet.12">
                  <p:embed/>
                  <p:pic>
                    <p:nvPicPr>
                      <p:cNvPr id="6" name="Objeto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8805" y="5772729"/>
                        <a:ext cx="11031667" cy="911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6080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46718" y="1015340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62886" y="641736"/>
            <a:ext cx="10522038" cy="38639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  4 - </a:t>
            </a:r>
            <a:r>
              <a:rPr lang="pt-BR" sz="2400" dirty="0"/>
              <a:t>Cond. São Gabriel / Cond. Itaipu – Ouro Vermelho / </a:t>
            </a:r>
            <a:r>
              <a:rPr lang="pt-BR" sz="2400" dirty="0" smtClean="0"/>
              <a:t>Belvedere </a:t>
            </a:r>
            <a:r>
              <a:rPr lang="pt-BR" sz="2400" dirty="0"/>
              <a:t>Green / Av. do Sol / Lago Sul</a:t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325382" y="1012133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476394" y="1376015"/>
            <a:ext cx="452477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00" b="1" dirty="0"/>
              <a:t>1 – Res. São Gabriel</a:t>
            </a:r>
          </a:p>
          <a:p>
            <a:r>
              <a:rPr lang="pt-BR" sz="1300" b="1" dirty="0"/>
              <a:t>2 – Bairro Itaipu </a:t>
            </a:r>
          </a:p>
          <a:p>
            <a:r>
              <a:rPr lang="pt-BR" sz="1300" b="1" dirty="0"/>
              <a:t>3 – Cond. Ouro Vermelho</a:t>
            </a:r>
          </a:p>
          <a:p>
            <a:r>
              <a:rPr lang="pt-BR" sz="1300" b="1" dirty="0"/>
              <a:t>4 – Estrada do Sol / B. Joao Candido</a:t>
            </a:r>
          </a:p>
          <a:p>
            <a:r>
              <a:rPr lang="pt-BR" sz="1300" b="1" dirty="0"/>
              <a:t>5 – Estrada do Sol / </a:t>
            </a:r>
            <a:r>
              <a:rPr lang="pt-BR" sz="1300" b="1" dirty="0" smtClean="0"/>
              <a:t>Belvedere </a:t>
            </a:r>
            <a:r>
              <a:rPr lang="pt-BR" sz="1300" b="1" dirty="0"/>
              <a:t>Green</a:t>
            </a:r>
          </a:p>
          <a:p>
            <a:r>
              <a:rPr lang="pt-BR" sz="1300" b="1" dirty="0"/>
              <a:t>6 – Estrada do Sol / Quintas do Sol</a:t>
            </a:r>
          </a:p>
          <a:p>
            <a:r>
              <a:rPr lang="pt-BR" sz="1300" b="1" dirty="0"/>
              <a:t>7 – EPCT / Jardim Botânico</a:t>
            </a:r>
          </a:p>
          <a:p>
            <a:r>
              <a:rPr lang="pt-BR" sz="1300" b="1" dirty="0"/>
              <a:t>8 – EPCV / Big Box / QI 23</a:t>
            </a:r>
          </a:p>
          <a:p>
            <a:r>
              <a:rPr lang="pt-BR" sz="1300" b="1" dirty="0"/>
              <a:t>9 – EPDB / QI 23 / Lago Sul</a:t>
            </a:r>
          </a:p>
          <a:p>
            <a:r>
              <a:rPr lang="pt-BR" sz="1300" b="1" dirty="0"/>
              <a:t>10 – EPDB / Gilberto Salomão</a:t>
            </a:r>
          </a:p>
          <a:p>
            <a:r>
              <a:rPr lang="pt-BR" sz="1300" b="1" dirty="0"/>
              <a:t>11 - EPDB / QI 07 / Lago Sul</a:t>
            </a:r>
          </a:p>
          <a:p>
            <a:r>
              <a:rPr lang="pt-BR" sz="1300" b="1" dirty="0"/>
              <a:t>12 - Ret. EPDB / QI 03 / VI COMAR</a:t>
            </a:r>
          </a:p>
          <a:p>
            <a:r>
              <a:rPr lang="pt-BR" sz="1300" b="1" dirty="0"/>
              <a:t>13 - EPDB / QI 07 / Lago Sul</a:t>
            </a:r>
          </a:p>
          <a:p>
            <a:r>
              <a:rPr lang="pt-BR" sz="1300" b="1" dirty="0"/>
              <a:t>14 - EPDB / QI 23 / Lago Sul</a:t>
            </a:r>
          </a:p>
          <a:p>
            <a:r>
              <a:rPr lang="pt-BR" sz="1300" b="1" dirty="0"/>
              <a:t>15 - EPCV / Big Box / QI 23</a:t>
            </a:r>
          </a:p>
          <a:p>
            <a:r>
              <a:rPr lang="pt-BR" sz="1300" b="1" dirty="0"/>
              <a:t>16 - EPCT / Jardim Botânico</a:t>
            </a:r>
          </a:p>
          <a:p>
            <a:r>
              <a:rPr lang="pt-BR" sz="1300" b="1" dirty="0"/>
              <a:t>17 - Estrada do Sol / Quintas do Sol</a:t>
            </a:r>
          </a:p>
          <a:p>
            <a:r>
              <a:rPr lang="pt-BR" sz="1300" b="1" dirty="0"/>
              <a:t>18- Estrada do Sol / </a:t>
            </a:r>
            <a:r>
              <a:rPr lang="pt-BR" sz="1300" b="1" dirty="0" smtClean="0"/>
              <a:t>Belvedere </a:t>
            </a:r>
            <a:r>
              <a:rPr lang="pt-BR" sz="1300" b="1" dirty="0"/>
              <a:t>Green</a:t>
            </a:r>
          </a:p>
          <a:p>
            <a:r>
              <a:rPr lang="pt-BR" sz="1300" b="1" dirty="0"/>
              <a:t>19 -Estrada do Sol / B. Joao Candido</a:t>
            </a:r>
          </a:p>
          <a:p>
            <a:r>
              <a:rPr lang="pt-BR" sz="1300" b="1" dirty="0"/>
              <a:t>20 - Cond. Ouro Vermelho</a:t>
            </a:r>
          </a:p>
          <a:p>
            <a:r>
              <a:rPr lang="pt-BR" sz="1300" b="1" dirty="0"/>
              <a:t>21 - Bairro Itaipu </a:t>
            </a:r>
          </a:p>
          <a:p>
            <a:r>
              <a:rPr lang="pt-BR" sz="1300" b="1" dirty="0"/>
              <a:t>22 - Res. São Gabriel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18" y="1433767"/>
            <a:ext cx="6558640" cy="4321968"/>
          </a:xfrm>
          <a:prstGeom prst="rect">
            <a:avLst/>
          </a:prstGeom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302282"/>
              </p:ext>
            </p:extLst>
          </p:nvPr>
        </p:nvGraphicFramePr>
        <p:xfrm>
          <a:off x="446718" y="5921375"/>
          <a:ext cx="10757902" cy="88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Planilha" r:id="rId5" imgW="18325931" imgH="1514627" progId="Excel.Sheet.12">
                  <p:embed/>
                </p:oleObj>
              </mc:Choice>
              <mc:Fallback>
                <p:oleObj name="Planilha" r:id="rId5" imgW="18325931" imgH="1514627" progId="Excel.Sheet.12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6718" y="5921375"/>
                        <a:ext cx="10757902" cy="888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4681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4291F5B-83A1-48EF-B149-A8764E7A1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95459" y="206062"/>
            <a:ext cx="9800823" cy="880772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Objeto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42000" y="1086834"/>
            <a:ext cx="9586175" cy="4571999"/>
          </a:xfrm>
        </p:spPr>
        <p:txBody>
          <a:bodyPr>
            <a:noAutofit/>
          </a:bodyPr>
          <a:lstStyle/>
          <a:p>
            <a:pPr algn="just"/>
            <a:r>
              <a:rPr lang="pt-BR" sz="4000" dirty="0"/>
              <a:t>Delegação de </a:t>
            </a:r>
            <a:r>
              <a:rPr lang="pt-BR" sz="4000" b="1" dirty="0">
                <a:solidFill>
                  <a:schemeClr val="bg1"/>
                </a:solidFill>
              </a:rPr>
              <a:t>200 </a:t>
            </a:r>
            <a:r>
              <a:rPr lang="pt-BR" sz="4000" b="1" dirty="0" smtClean="0">
                <a:solidFill>
                  <a:schemeClr val="bg1"/>
                </a:solidFill>
              </a:rPr>
              <a:t>permissões </a:t>
            </a:r>
            <a:r>
              <a:rPr lang="pt-BR" sz="4000" dirty="0"/>
              <a:t>para operar </a:t>
            </a:r>
            <a:r>
              <a:rPr lang="pt-BR" sz="4000" dirty="0" smtClean="0"/>
              <a:t>em 26 linhas do </a:t>
            </a:r>
            <a:r>
              <a:rPr lang="pt-BR" sz="4000" dirty="0"/>
              <a:t>Serviço de Transporte Público Coletivo Complementar, integrante do Sistema de Transporte Público Coletivo do Distrito Federal - STPC/DF, </a:t>
            </a:r>
            <a:r>
              <a:rPr lang="pt-BR" sz="4000" dirty="0" smtClean="0"/>
              <a:t>mediante </a:t>
            </a:r>
            <a:r>
              <a:rPr lang="pt-BR" sz="4000" b="1" dirty="0">
                <a:solidFill>
                  <a:schemeClr val="bg1"/>
                </a:solidFill>
              </a:rPr>
              <a:t>permissão por frota</a:t>
            </a:r>
            <a:r>
              <a:rPr lang="pt-BR" sz="4000" dirty="0" smtClean="0"/>
              <a:t>, </a:t>
            </a:r>
            <a:r>
              <a:rPr lang="pt-BR" sz="4000" dirty="0"/>
              <a:t>por um prazo de 10 (dez) anos, prorrogável uma única vez, por igual período.</a:t>
            </a:r>
            <a:endParaRPr lang="pt-BR" sz="4000" b="1" dirty="0"/>
          </a:p>
          <a:p>
            <a:pPr marL="514350" indent="-514350" algn="just">
              <a:buAutoNum type="arabicPeriod"/>
            </a:pP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1049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46718" y="1015340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104914" y="611202"/>
            <a:ext cx="9068612" cy="401423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05 -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Altiplano Leste / Cond. Quintas da Alvorada / Jardim Botânico</a:t>
            </a:r>
            <a:b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b="1" dirty="0"/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286746" y="1015340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394559" y="1372648"/>
            <a:ext cx="452477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1 EPDB/Lago Sul</a:t>
            </a:r>
          </a:p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2 EPCT</a:t>
            </a:r>
          </a:p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3 Altiplano Leste</a:t>
            </a:r>
          </a:p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4 Cond. </a:t>
            </a:r>
            <a:r>
              <a:rPr lang="pt-B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Privê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 Morada Sul Sentido Altiplano</a:t>
            </a:r>
          </a:p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5 Escola Interlagos | Paranoá R.A. VII</a:t>
            </a:r>
          </a:p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6 DF – 015 Estrada Parque Tamanduá – EPTM | São Sebastião R.A. XIX</a:t>
            </a:r>
          </a:p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7 Cond. Provê Morada Sul – EPTM</a:t>
            </a:r>
          </a:p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8 Escola Interlagos | Paranoá R.A. VII</a:t>
            </a:r>
          </a:p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9 Cond. </a:t>
            </a:r>
            <a:r>
              <a:rPr lang="pt-B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Privê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 Morada Sul Sentido Altiplano</a:t>
            </a:r>
          </a:p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10 Altiplano Leste</a:t>
            </a:r>
          </a:p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11 DF 001</a:t>
            </a:r>
          </a:p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12 SMDB Conj. 28ª</a:t>
            </a:r>
          </a:p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13 Jardim Botânico / Condomínio Mansões Califórnia</a:t>
            </a:r>
          </a:p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14 Jardim Botânico / Condomínio Jardim das Paineiras</a:t>
            </a:r>
          </a:p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15 Altiplano Leste</a:t>
            </a:r>
          </a:p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16 Cond. Provê Morada Sul Sentido Altiplano</a:t>
            </a:r>
          </a:p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17 Escola Interlagos | Paranoá R.A. VII</a:t>
            </a:r>
          </a:p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18 DF – 015 Estrada Parque Tamanduá – EPTM | São Sebastião R.A. XIX</a:t>
            </a:r>
          </a:p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19  Cond. Provê Morada Sul – EPTM</a:t>
            </a:r>
          </a:p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20 Escola Interlagos | Paranoá R.A. VII</a:t>
            </a:r>
          </a:p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21 Cond. </a:t>
            </a:r>
            <a:r>
              <a:rPr lang="pt-B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Privê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 Morada Sul Sentido Altiplano</a:t>
            </a:r>
          </a:p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22 Quadra EPCT</a:t>
            </a:r>
          </a:p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23 EPDB/Lago Sul</a:t>
            </a:r>
          </a:p>
          <a:p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455943"/>
              </p:ext>
            </p:extLst>
          </p:nvPr>
        </p:nvGraphicFramePr>
        <p:xfrm>
          <a:off x="446718" y="5962144"/>
          <a:ext cx="10116356" cy="873328"/>
        </p:xfrm>
        <a:graphic>
          <a:graphicData uri="http://schemas.openxmlformats.org/drawingml/2006/table">
            <a:tbl>
              <a:tblPr/>
              <a:tblGrid>
                <a:gridCol w="5297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462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16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832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0764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5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2065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2065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8811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8811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14149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14149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46563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619908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17134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Linha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Denominação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Tarifa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Extensão (Km)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Nº de Permis-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Nº Viagens dia Por Permissionário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viagens dia útil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34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R$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Tipo de Linha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Dia Útil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Sábado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Domingo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34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Ida/ Circ.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volta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sionários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Ida/ Circ.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Volta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Ida/ Circ.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Volta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Ida/ Circ.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Volta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92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Altiplano Leste/Cond. Quintas do Alvorada/Jardim Botânico (ESAF)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Urbana 2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30,35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5465" marR="5465" marT="54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47" y="1535471"/>
            <a:ext cx="6375168" cy="435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97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46718" y="1015340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75765" y="444988"/>
            <a:ext cx="10522038" cy="38639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   6 - </a:t>
            </a:r>
            <a:r>
              <a:rPr lang="pt-BR" sz="2400" dirty="0"/>
              <a:t>Vila </a:t>
            </a:r>
            <a:r>
              <a:rPr lang="pt-BR" sz="2400" dirty="0" err="1"/>
              <a:t>Cahuy</a:t>
            </a:r>
            <a:r>
              <a:rPr lang="pt-BR" sz="2400" dirty="0"/>
              <a:t> / N. Bandeirante / Park Shopping / SOFS / Feira dos Importados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312503" y="1046554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476394" y="1376005"/>
            <a:ext cx="452477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00" b="1" dirty="0"/>
              <a:t>1 - EPIA - (DF - 003) Estação BRT</a:t>
            </a:r>
          </a:p>
          <a:p>
            <a:r>
              <a:rPr lang="pt-BR" sz="1300" b="1" dirty="0"/>
              <a:t>2 – SMPW Trecho 1 / Vila </a:t>
            </a:r>
            <a:r>
              <a:rPr lang="pt-BR" sz="1300" b="1" dirty="0" err="1"/>
              <a:t>Cahuy</a:t>
            </a:r>
            <a:endParaRPr lang="pt-BR" sz="1300" b="1" dirty="0"/>
          </a:p>
          <a:p>
            <a:r>
              <a:rPr lang="pt-BR" sz="1300" b="1" dirty="0"/>
              <a:t>3 – Av. Contorno / N. Bandeirante</a:t>
            </a:r>
          </a:p>
          <a:p>
            <a:r>
              <a:rPr lang="pt-BR" sz="1300" b="1" dirty="0"/>
              <a:t>4 – Av. Contorno/N. Bandeirante </a:t>
            </a:r>
          </a:p>
          <a:p>
            <a:r>
              <a:rPr lang="pt-BR" sz="1300" b="1" dirty="0"/>
              <a:t>5 – 3º Avenida / N. Bandeirante</a:t>
            </a:r>
          </a:p>
          <a:p>
            <a:r>
              <a:rPr lang="pt-BR" sz="1300" b="1" dirty="0"/>
              <a:t>6 – EPIA – (DF-003) </a:t>
            </a:r>
            <a:r>
              <a:rPr lang="pt-BR" sz="1300" b="1" dirty="0" err="1"/>
              <a:t>Candogolandia</a:t>
            </a:r>
            <a:endParaRPr lang="pt-BR" sz="1300" b="1" dirty="0"/>
          </a:p>
          <a:p>
            <a:r>
              <a:rPr lang="pt-BR" sz="1300" b="1" dirty="0"/>
              <a:t>7 – Estrada EPIA / Park Shopping</a:t>
            </a:r>
          </a:p>
          <a:p>
            <a:r>
              <a:rPr lang="pt-BR" sz="1300" b="1" dirty="0"/>
              <a:t>8 – Via SOP Um</a:t>
            </a:r>
          </a:p>
          <a:p>
            <a:r>
              <a:rPr lang="pt-BR" sz="1300" b="1" dirty="0"/>
              <a:t>9 – Via Um A SP 01</a:t>
            </a:r>
          </a:p>
          <a:p>
            <a:r>
              <a:rPr lang="pt-BR" sz="1300" b="1" dirty="0"/>
              <a:t>10 – Trecho 6 / SIA</a:t>
            </a:r>
          </a:p>
          <a:p>
            <a:r>
              <a:rPr lang="pt-BR" sz="1300" b="1" dirty="0"/>
              <a:t>11 – Trecho 8 / SIA</a:t>
            </a:r>
          </a:p>
          <a:p>
            <a:r>
              <a:rPr lang="pt-BR" sz="1300" b="1" dirty="0"/>
              <a:t>12 – Trecho 7 / Feira dos Importados / SAI</a:t>
            </a:r>
          </a:p>
          <a:p>
            <a:r>
              <a:rPr lang="pt-BR" sz="1300" b="1" dirty="0"/>
              <a:t>13 – Trecho 2 / SAI</a:t>
            </a:r>
          </a:p>
          <a:p>
            <a:r>
              <a:rPr lang="pt-BR" sz="1300" b="1" dirty="0"/>
              <a:t>14 – EPTG / Trecho 1 / SAI</a:t>
            </a:r>
          </a:p>
          <a:p>
            <a:r>
              <a:rPr lang="pt-BR" sz="1300" b="1" dirty="0"/>
              <a:t>15 - Via Um A SP 01</a:t>
            </a:r>
          </a:p>
          <a:p>
            <a:r>
              <a:rPr lang="pt-BR" sz="1300" b="1" dirty="0"/>
              <a:t>16 - Estrada EPIA / Park Shopping</a:t>
            </a:r>
          </a:p>
          <a:p>
            <a:r>
              <a:rPr lang="pt-BR" sz="1300" b="1" dirty="0"/>
              <a:t>17 - EPIA – (DF-003) </a:t>
            </a:r>
            <a:r>
              <a:rPr lang="pt-BR" sz="1300" b="1" dirty="0" err="1"/>
              <a:t>Candogolandia</a:t>
            </a:r>
            <a:endParaRPr lang="pt-BR" sz="1300" b="1" dirty="0"/>
          </a:p>
          <a:p>
            <a:r>
              <a:rPr lang="pt-BR" sz="1300" b="1" dirty="0"/>
              <a:t>18 - 3º Avenida / N. Bandeirante</a:t>
            </a:r>
          </a:p>
          <a:p>
            <a:r>
              <a:rPr lang="pt-BR" sz="1300" b="1" dirty="0"/>
              <a:t>19 - Av. Contorno/N. Bandeirante </a:t>
            </a:r>
          </a:p>
          <a:p>
            <a:r>
              <a:rPr lang="pt-BR" sz="1300" b="1" dirty="0"/>
              <a:t>20 - SMPW Trecho 1 / Vila </a:t>
            </a:r>
            <a:r>
              <a:rPr lang="pt-BR" sz="1300" b="1" dirty="0" err="1"/>
              <a:t>Cahuy</a:t>
            </a:r>
            <a:endParaRPr lang="pt-BR" sz="1300" b="1" dirty="0"/>
          </a:p>
          <a:p>
            <a:r>
              <a:rPr lang="pt-BR" sz="1300" b="1" dirty="0"/>
              <a:t>21 - SMPW Trecho 1 / Vila </a:t>
            </a:r>
            <a:r>
              <a:rPr lang="pt-BR" sz="1300" b="1" dirty="0" err="1"/>
              <a:t>Cahuy</a:t>
            </a:r>
            <a:endParaRPr lang="pt-BR" sz="1300" b="1" dirty="0"/>
          </a:p>
          <a:p>
            <a:r>
              <a:rPr lang="pt-BR" sz="1300" b="1" dirty="0"/>
              <a:t>22 - EPIA - (DF - 003) Estação BRT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/>
          <a:stretch/>
        </p:blipFill>
        <p:spPr>
          <a:xfrm>
            <a:off x="294144" y="1465951"/>
            <a:ext cx="6606744" cy="4313647"/>
          </a:xfrm>
          <a:prstGeom prst="rect">
            <a:avLst/>
          </a:prstGeom>
        </p:spPr>
      </p:pic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854236"/>
              </p:ext>
            </p:extLst>
          </p:nvPr>
        </p:nvGraphicFramePr>
        <p:xfrm>
          <a:off x="294144" y="5961964"/>
          <a:ext cx="10171496" cy="840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Planilha" r:id="rId5" imgW="18325931" imgH="1514627" progId="Excel.Sheet.12">
                  <p:embed/>
                </p:oleObj>
              </mc:Choice>
              <mc:Fallback>
                <p:oleObj name="Planilha" r:id="rId5" imgW="18325931" imgH="1514627" progId="Excel.Sheet.12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4144" y="5961964"/>
                        <a:ext cx="10171496" cy="840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6881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46718" y="1071168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27281" y="484313"/>
            <a:ext cx="10522038" cy="38639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   7 - </a:t>
            </a:r>
            <a:r>
              <a:rPr lang="pt-BR" sz="2400" dirty="0"/>
              <a:t>Colônia Agrícola </a:t>
            </a:r>
            <a:r>
              <a:rPr lang="pt-BR" sz="2400" dirty="0" smtClean="0"/>
              <a:t>Águas Claras </a:t>
            </a:r>
            <a:r>
              <a:rPr lang="pt-BR" sz="2400" dirty="0"/>
              <a:t>/ Guará / Metrô / Av. Contorno / QE 44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376897" y="1059416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463516" y="1401729"/>
            <a:ext cx="452477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/>
              <a:t>1 – Col. Agrícola </a:t>
            </a:r>
            <a:r>
              <a:rPr lang="pt-BR" sz="1600" b="1" dirty="0" smtClean="0"/>
              <a:t>Águas Claras </a:t>
            </a:r>
            <a:r>
              <a:rPr lang="pt-BR" sz="1600" b="1" dirty="0"/>
              <a:t>/  DF-087 </a:t>
            </a:r>
          </a:p>
          <a:p>
            <a:r>
              <a:rPr lang="pt-BR" sz="1600" b="1" dirty="0"/>
              <a:t>2 – </a:t>
            </a:r>
            <a:r>
              <a:rPr lang="pt-BR" sz="1600" b="1" dirty="0" err="1"/>
              <a:t>Sh</a:t>
            </a:r>
            <a:r>
              <a:rPr lang="pt-BR" sz="1600" b="1" dirty="0"/>
              <a:t>. Bernardo Sayao / DF-087</a:t>
            </a:r>
          </a:p>
          <a:p>
            <a:r>
              <a:rPr lang="pt-BR" sz="1600" b="1" dirty="0"/>
              <a:t>3 -  Av. Contorno / Guará</a:t>
            </a:r>
          </a:p>
          <a:p>
            <a:r>
              <a:rPr lang="pt-BR" sz="1600" b="1" dirty="0"/>
              <a:t>4 – Via EQ 24/26 / Guará</a:t>
            </a:r>
          </a:p>
          <a:p>
            <a:r>
              <a:rPr lang="pt-BR" sz="1600" b="1" dirty="0"/>
              <a:t>5 – Avenida Contorno / Guará</a:t>
            </a:r>
          </a:p>
          <a:p>
            <a:r>
              <a:rPr lang="pt-BR" sz="1600" b="1" dirty="0"/>
              <a:t>6 – Via EQ 19/21 / Guará</a:t>
            </a:r>
          </a:p>
          <a:p>
            <a:r>
              <a:rPr lang="pt-BR" sz="1600" b="1" dirty="0"/>
              <a:t>7 – Via EQ 42 / Guará</a:t>
            </a:r>
          </a:p>
          <a:p>
            <a:r>
              <a:rPr lang="pt-BR" sz="1600" b="1" dirty="0"/>
              <a:t>8 – Via EQ 44 / Guará</a:t>
            </a:r>
          </a:p>
          <a:p>
            <a:r>
              <a:rPr lang="pt-BR" sz="1600" b="1" dirty="0"/>
              <a:t>9 - Via EQ 42 / Guará</a:t>
            </a:r>
          </a:p>
          <a:p>
            <a:r>
              <a:rPr lang="pt-BR" sz="1600" b="1" dirty="0"/>
              <a:t>10 - Via EQ 19/21 / Guará</a:t>
            </a:r>
          </a:p>
          <a:p>
            <a:r>
              <a:rPr lang="pt-BR" sz="1600" b="1" dirty="0"/>
              <a:t>11 - Avenida Contorno / Guará</a:t>
            </a:r>
          </a:p>
          <a:p>
            <a:r>
              <a:rPr lang="pt-BR" sz="1600" b="1" dirty="0"/>
              <a:t>12 - </a:t>
            </a:r>
            <a:r>
              <a:rPr lang="pt-BR" sz="1600" b="1" dirty="0" err="1"/>
              <a:t>Sh</a:t>
            </a:r>
            <a:r>
              <a:rPr lang="pt-BR" sz="1600" b="1" dirty="0"/>
              <a:t>. Bernardo Sayao / DF-087</a:t>
            </a:r>
          </a:p>
          <a:p>
            <a:r>
              <a:rPr lang="pt-BR" sz="1600" b="1" dirty="0"/>
              <a:t>13 - Col. Agrícola </a:t>
            </a:r>
            <a:r>
              <a:rPr lang="pt-BR" sz="1600" b="1" dirty="0" smtClean="0"/>
              <a:t>Águas Claras </a:t>
            </a:r>
            <a:r>
              <a:rPr lang="pt-BR" sz="1600" b="1" dirty="0"/>
              <a:t>/  DF-087</a:t>
            </a:r>
            <a:endParaRPr lang="pt-BR" sz="1400" b="1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" r="1194"/>
          <a:stretch/>
        </p:blipFill>
        <p:spPr>
          <a:xfrm>
            <a:off x="446718" y="1425233"/>
            <a:ext cx="6887769" cy="4354365"/>
          </a:xfrm>
          <a:prstGeom prst="rect">
            <a:avLst/>
          </a:prstGeom>
        </p:spPr>
      </p:pic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633947"/>
              </p:ext>
            </p:extLst>
          </p:nvPr>
        </p:nvGraphicFramePr>
        <p:xfrm>
          <a:off x="247344" y="5779598"/>
          <a:ext cx="11369400" cy="970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Planilha" r:id="rId5" imgW="18325931" imgH="1514627" progId="Excel.Sheet.12">
                  <p:embed/>
                </p:oleObj>
              </mc:Choice>
              <mc:Fallback>
                <p:oleObj name="Planilha" r:id="rId5" imgW="18325931" imgH="151462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7344" y="5779598"/>
                        <a:ext cx="11369400" cy="970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282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528179" y="1052859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01522" y="493665"/>
            <a:ext cx="10522038" cy="38639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   8  - </a:t>
            </a:r>
            <a:r>
              <a:rPr lang="pt-BR" sz="2400" dirty="0"/>
              <a:t>Grande Colorado / Posto Colorado / BR-020 / Sobradinho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325382" y="1022891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424878" y="1368431"/>
            <a:ext cx="45247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/>
              <a:t>1 – Cond. Vivendas Bela Vista / G. Colorado</a:t>
            </a:r>
          </a:p>
          <a:p>
            <a:r>
              <a:rPr lang="pt-BR" sz="1400" b="1" dirty="0"/>
              <a:t>2 – Via Central / Grande Colorado </a:t>
            </a:r>
          </a:p>
          <a:p>
            <a:r>
              <a:rPr lang="pt-BR" sz="1400" b="1" dirty="0"/>
              <a:t>3 – DF-150 / Grande Colorado</a:t>
            </a:r>
          </a:p>
          <a:p>
            <a:r>
              <a:rPr lang="pt-BR" sz="1400" b="1" dirty="0"/>
              <a:t>4 – BR  - 020 / Balão do Colorado</a:t>
            </a:r>
          </a:p>
          <a:p>
            <a:r>
              <a:rPr lang="pt-BR" sz="1400" b="1" dirty="0"/>
              <a:t>5 – BR – 020 / Cond. Império dos Nobres</a:t>
            </a:r>
          </a:p>
          <a:p>
            <a:r>
              <a:rPr lang="pt-BR" sz="1400" b="1" dirty="0"/>
              <a:t>6 – BR 0-20 / Vila </a:t>
            </a:r>
            <a:r>
              <a:rPr lang="pt-BR" sz="1400" b="1" dirty="0" err="1"/>
              <a:t>Denox</a:t>
            </a:r>
            <a:endParaRPr lang="pt-BR" sz="1400" b="1" dirty="0"/>
          </a:p>
          <a:p>
            <a:r>
              <a:rPr lang="pt-BR" sz="1400" b="1" dirty="0"/>
              <a:t>7 – AR 12 / Rodoviária de Sobradinho</a:t>
            </a:r>
          </a:p>
          <a:p>
            <a:r>
              <a:rPr lang="pt-BR" sz="1400" b="1" dirty="0"/>
              <a:t>8 – Rua Três / Q 1 3 / Sobradinho</a:t>
            </a:r>
          </a:p>
          <a:p>
            <a:r>
              <a:rPr lang="pt-BR" sz="1400" b="1" dirty="0"/>
              <a:t>9 - Q 12/08 / Sobradinho</a:t>
            </a:r>
          </a:p>
          <a:p>
            <a:r>
              <a:rPr lang="pt-BR" sz="1400" b="1" dirty="0"/>
              <a:t>10 - Q 8/7 / Sobradinho</a:t>
            </a:r>
          </a:p>
          <a:p>
            <a:r>
              <a:rPr lang="pt-BR" sz="1400" b="1" dirty="0"/>
              <a:t>11 - Q. 2/1 / Sobradinho</a:t>
            </a:r>
          </a:p>
          <a:p>
            <a:r>
              <a:rPr lang="pt-BR" sz="1400" b="1" dirty="0"/>
              <a:t>12 - Q.1/ 2/ Oficinas / Sobradinho</a:t>
            </a:r>
          </a:p>
          <a:p>
            <a:r>
              <a:rPr lang="pt-BR" sz="1400" b="1" dirty="0"/>
              <a:t>14 - BR – 020 / Cond. Império dos Nobres</a:t>
            </a:r>
          </a:p>
          <a:p>
            <a:r>
              <a:rPr lang="pt-BR" sz="1400" b="1" dirty="0"/>
              <a:t>15 - DF-150 / Grande Colorado</a:t>
            </a:r>
          </a:p>
          <a:p>
            <a:r>
              <a:rPr lang="pt-BR" sz="1400" b="1" dirty="0"/>
              <a:t>16 - Via Central / Grande Colorado </a:t>
            </a:r>
          </a:p>
          <a:p>
            <a:r>
              <a:rPr lang="pt-BR" sz="1400" b="1" dirty="0"/>
              <a:t>17  - Cond. Vivendas Bela Vista / G. Colorado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r="646"/>
          <a:stretch/>
        </p:blipFill>
        <p:spPr>
          <a:xfrm>
            <a:off x="564370" y="1401730"/>
            <a:ext cx="6500445" cy="4377868"/>
          </a:xfrm>
          <a:prstGeom prst="rect">
            <a:avLst/>
          </a:prstGeom>
        </p:spPr>
      </p:pic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2751741"/>
              </p:ext>
            </p:extLst>
          </p:nvPr>
        </p:nvGraphicFramePr>
        <p:xfrm>
          <a:off x="293352" y="5817446"/>
          <a:ext cx="10640811" cy="879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" name="Planilha" r:id="rId5" imgW="18325931" imgH="1514627" progId="Excel.Sheet.12">
                  <p:embed/>
                </p:oleObj>
              </mc:Choice>
              <mc:Fallback>
                <p:oleObj name="Planilha" r:id="rId5" imgW="18325931" imgH="1514627" progId="Excel.Sheet.12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3352" y="5817446"/>
                        <a:ext cx="10640811" cy="879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2531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46718" y="1015340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081825" y="534867"/>
            <a:ext cx="9181853" cy="401423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9 - </a:t>
            </a:r>
            <a:r>
              <a:rPr lang="pt-BR" sz="2400" dirty="0"/>
              <a:t>Circular Rec. Das Emas (Avenida Vargem da Benção (Sentido N-S)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364019" y="1037125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355922" y="1372648"/>
            <a:ext cx="452477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/>
              <a:t>1 – Terminal  Recanto das Emas</a:t>
            </a:r>
          </a:p>
          <a:p>
            <a:r>
              <a:rPr lang="pt-BR" sz="1400" b="1" dirty="0"/>
              <a:t>2 – Av. Vargem da Benção Q 116</a:t>
            </a:r>
          </a:p>
          <a:p>
            <a:r>
              <a:rPr lang="pt-BR" sz="1400" b="1" dirty="0"/>
              <a:t>3 – Av. Vargem da Benção  Q 113</a:t>
            </a:r>
          </a:p>
          <a:p>
            <a:r>
              <a:rPr lang="pt-BR" sz="1400" b="1" dirty="0"/>
              <a:t>4 -  Av. Vargem d benção Q 109</a:t>
            </a:r>
          </a:p>
          <a:p>
            <a:r>
              <a:rPr lang="pt-BR" sz="1400" b="1" dirty="0"/>
              <a:t>5 -  Av. Vargem da Benção Q  106</a:t>
            </a:r>
          </a:p>
          <a:p>
            <a:r>
              <a:rPr lang="pt-BR" sz="1400" b="1" dirty="0"/>
              <a:t>6 -  Administração Rec. Das Emas</a:t>
            </a:r>
          </a:p>
          <a:p>
            <a:r>
              <a:rPr lang="pt-BR" sz="1400" b="1" dirty="0"/>
              <a:t>7 – Av. Vargem da Benção Q 103</a:t>
            </a:r>
          </a:p>
          <a:p>
            <a:r>
              <a:rPr lang="pt-BR" sz="1400" b="1" dirty="0"/>
              <a:t>8 -  Av. Vargem da Benção Q 101</a:t>
            </a:r>
          </a:p>
          <a:p>
            <a:r>
              <a:rPr lang="pt-BR" sz="1400" b="1" dirty="0"/>
              <a:t>9 – Av. Recanto das Emas</a:t>
            </a:r>
          </a:p>
          <a:p>
            <a:r>
              <a:rPr lang="pt-BR" sz="1400" b="1" dirty="0"/>
              <a:t>10 – Terminal Recanto das Emas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85" y="1372648"/>
            <a:ext cx="6435096" cy="4550624"/>
          </a:xfrm>
          <a:prstGeom prst="rect">
            <a:avLst/>
          </a:prstGeom>
        </p:spPr>
      </p:pic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397881"/>
              </p:ext>
            </p:extLst>
          </p:nvPr>
        </p:nvGraphicFramePr>
        <p:xfrm>
          <a:off x="454006" y="5969556"/>
          <a:ext cx="10106669" cy="834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8" name="Planilha" r:id="rId5" imgW="18325931" imgH="1514627" progId="Excel.Sheet.12">
                  <p:embed/>
                </p:oleObj>
              </mc:Choice>
              <mc:Fallback>
                <p:oleObj name="Planilha" r:id="rId5" imgW="18325931" imgH="1514627" progId="Excel.Sheet.12">
                  <p:embed/>
                  <p:pic>
                    <p:nvPicPr>
                      <p:cNvPr id="6" name="Objeto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4006" y="5969556"/>
                        <a:ext cx="10106669" cy="834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7677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46718" y="1015340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094704" y="497206"/>
            <a:ext cx="9181853" cy="401423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10 - </a:t>
            </a:r>
            <a:r>
              <a:rPr lang="pt-BR" sz="2400" dirty="0"/>
              <a:t>Circular Rec. Das Emas (Avenida Vargem da Benção (Sentido S-N)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338260" y="1036040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355922" y="1372648"/>
            <a:ext cx="452477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 – Terminal Rec. Das Emas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2 -  Av. Recanto das Emas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3 - Av. Vargem da Benção Q 101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4 - Av. Vargem da Benção Q 103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5 - Administração Rec. Das Emas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6 - Av. Vargem da Benção Q  106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7 - Av. Vargem d benção Q 109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8 - Av. Vargem da Benção  Q 113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9 - Av. Vargem da Benção Q 116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10 - Terminal  Recanto das Emas</a:t>
            </a: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7105218"/>
              </p:ext>
            </p:extLst>
          </p:nvPr>
        </p:nvGraphicFramePr>
        <p:xfrm>
          <a:off x="446718" y="5814662"/>
          <a:ext cx="10098476" cy="834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Planilha" r:id="rId4" imgW="18325931" imgH="1514627" progId="Excel.Sheet.12">
                  <p:embed/>
                </p:oleObj>
              </mc:Choice>
              <mc:Fallback>
                <p:oleObj name="Planilha" r:id="rId4" imgW="18325931" imgH="1514627" progId="Excel.Sheet.12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6718" y="5814662"/>
                        <a:ext cx="10098476" cy="834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" r="659"/>
          <a:stretch/>
        </p:blipFill>
        <p:spPr>
          <a:xfrm>
            <a:off x="572005" y="1391218"/>
            <a:ext cx="6163880" cy="414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38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46718" y="1015340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064363" y="498652"/>
            <a:ext cx="10522038" cy="38639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     11 - </a:t>
            </a:r>
            <a:r>
              <a:rPr lang="pt-BR" sz="2400" dirty="0"/>
              <a:t>Colônia Agrícola 26 de Setembro / Taguatinga (Comercial-</a:t>
            </a:r>
            <a:r>
              <a:rPr lang="pt-BR" sz="2400" dirty="0" err="1"/>
              <a:t>Samdu</a:t>
            </a:r>
            <a:r>
              <a:rPr lang="pt-BR" sz="2400" dirty="0"/>
              <a:t>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325382" y="1013279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424878" y="1368431"/>
            <a:ext cx="45247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/>
              <a:t>1 – Colônia Agrícola 26 de Setembro</a:t>
            </a:r>
          </a:p>
          <a:p>
            <a:r>
              <a:rPr lang="pt-BR" sz="1400" b="1" dirty="0"/>
              <a:t>2 – EPCT / BR-251</a:t>
            </a:r>
          </a:p>
          <a:p>
            <a:r>
              <a:rPr lang="pt-BR" sz="1400" b="1" dirty="0"/>
              <a:t>3 – EPCT / DF-001</a:t>
            </a:r>
          </a:p>
          <a:p>
            <a:r>
              <a:rPr lang="pt-BR" sz="1400" b="1" dirty="0"/>
              <a:t>4- Av. Hélio Prates / Taguatinga</a:t>
            </a:r>
          </a:p>
          <a:p>
            <a:r>
              <a:rPr lang="pt-BR" sz="1400" b="1" dirty="0"/>
              <a:t>5 – Av. Comercial Norte / Taguatinga</a:t>
            </a:r>
          </a:p>
          <a:p>
            <a:r>
              <a:rPr lang="pt-BR" sz="1400" b="1" dirty="0"/>
              <a:t>6 – Av. Comercial Sul / Taguatinga</a:t>
            </a:r>
          </a:p>
          <a:p>
            <a:r>
              <a:rPr lang="pt-BR" sz="1400" b="1" dirty="0"/>
              <a:t>7 – Av. </a:t>
            </a:r>
            <a:r>
              <a:rPr lang="pt-BR" sz="1400" b="1" dirty="0" err="1"/>
              <a:t>Samdu</a:t>
            </a:r>
            <a:r>
              <a:rPr lang="pt-BR" sz="1400" b="1" dirty="0"/>
              <a:t> Sul / Taguatinga</a:t>
            </a:r>
          </a:p>
          <a:p>
            <a:r>
              <a:rPr lang="pt-BR" sz="1400" b="1" dirty="0"/>
              <a:t>8 – Av. </a:t>
            </a:r>
            <a:r>
              <a:rPr lang="pt-BR" sz="1400" b="1" dirty="0" err="1"/>
              <a:t>Samdu</a:t>
            </a:r>
            <a:r>
              <a:rPr lang="pt-BR" sz="1400" b="1" dirty="0"/>
              <a:t> Norte / Taguatinga</a:t>
            </a:r>
          </a:p>
          <a:p>
            <a:r>
              <a:rPr lang="pt-BR" sz="1400" b="1" dirty="0"/>
              <a:t>9 – Av. Hélio Prates / Taguatinga</a:t>
            </a:r>
          </a:p>
          <a:p>
            <a:r>
              <a:rPr lang="pt-BR" sz="1400" b="1" dirty="0"/>
              <a:t>10 -  EPCT / DF-001</a:t>
            </a:r>
          </a:p>
          <a:p>
            <a:r>
              <a:rPr lang="pt-BR" sz="1400" b="1" dirty="0"/>
              <a:t>11 - EPCT / BR-251</a:t>
            </a:r>
          </a:p>
          <a:p>
            <a:r>
              <a:rPr lang="pt-BR" sz="1400" b="1" dirty="0"/>
              <a:t>12 - Colônia Agrícola 26 de Setembro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r="1084"/>
          <a:stretch/>
        </p:blipFill>
        <p:spPr>
          <a:xfrm>
            <a:off x="446718" y="1324302"/>
            <a:ext cx="6677096" cy="4355282"/>
          </a:xfrm>
          <a:prstGeom prst="rect">
            <a:avLst/>
          </a:prstGeom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751069"/>
              </p:ext>
            </p:extLst>
          </p:nvPr>
        </p:nvGraphicFramePr>
        <p:xfrm>
          <a:off x="293351" y="5765767"/>
          <a:ext cx="11115935" cy="918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" name="Planilha" r:id="rId5" imgW="18325931" imgH="1514627" progId="Excel.Sheet.12">
                  <p:embed/>
                </p:oleObj>
              </mc:Choice>
              <mc:Fallback>
                <p:oleObj name="Planilha" r:id="rId5" imgW="18325931" imgH="1514627" progId="Excel.Sheet.12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3351" y="5765767"/>
                        <a:ext cx="11115935" cy="918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4388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540912" y="1043182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22695" y="498269"/>
            <a:ext cx="10805373" cy="38639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     12 - </a:t>
            </a:r>
            <a:r>
              <a:rPr lang="pt-BR" sz="2400" dirty="0"/>
              <a:t>Vila São José (V. Pires) / Col. Agrícola Samambaia / </a:t>
            </a:r>
            <a:r>
              <a:rPr lang="pt-BR" sz="2400" dirty="0" err="1"/>
              <a:t>Tag</a:t>
            </a:r>
            <a:r>
              <a:rPr lang="pt-BR" sz="2400" dirty="0"/>
              <a:t>. Centro (Pistão Sul)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415534" y="1049979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424878" y="1368431"/>
            <a:ext cx="452477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/>
              <a:t>1 – Vila São José</a:t>
            </a:r>
          </a:p>
          <a:p>
            <a:r>
              <a:rPr lang="pt-BR" sz="1400" b="1" dirty="0"/>
              <a:t>2 –  Col. Agrícola Samambaia / V. Pires</a:t>
            </a:r>
          </a:p>
          <a:p>
            <a:r>
              <a:rPr lang="pt-BR" sz="1400" b="1" dirty="0"/>
              <a:t>3 – Av. Central  / Taguatinga</a:t>
            </a:r>
          </a:p>
          <a:p>
            <a:r>
              <a:rPr lang="pt-BR" sz="1400" b="1" dirty="0"/>
              <a:t>4 – Av. </a:t>
            </a:r>
            <a:r>
              <a:rPr lang="pt-BR" sz="1400" b="1" dirty="0" err="1"/>
              <a:t>Samdu</a:t>
            </a:r>
            <a:r>
              <a:rPr lang="pt-BR" sz="1400" b="1" dirty="0"/>
              <a:t> Sul / Taguatinga</a:t>
            </a:r>
          </a:p>
          <a:p>
            <a:r>
              <a:rPr lang="pt-BR" sz="1400" b="1" dirty="0"/>
              <a:t>5 -  EPCT / Taguatinga Shopping</a:t>
            </a:r>
          </a:p>
          <a:p>
            <a:r>
              <a:rPr lang="pt-BR" sz="1400" b="1" dirty="0"/>
              <a:t>6 – EPCT / Católica / Pistão Sul</a:t>
            </a:r>
          </a:p>
          <a:p>
            <a:r>
              <a:rPr lang="pt-BR" sz="1400" b="1" dirty="0"/>
              <a:t>7 – EPCT / Taguatinga Shopping</a:t>
            </a:r>
          </a:p>
          <a:p>
            <a:r>
              <a:rPr lang="pt-BR" sz="1400" b="1" dirty="0"/>
              <a:t>8 – Av. Comercial Sul / Taguatinga</a:t>
            </a:r>
          </a:p>
          <a:p>
            <a:r>
              <a:rPr lang="pt-BR" sz="1400" b="1" dirty="0"/>
              <a:t>9 – Av. Central / Taguatinga</a:t>
            </a:r>
          </a:p>
          <a:p>
            <a:r>
              <a:rPr lang="pt-BR" sz="1400" b="1" dirty="0"/>
              <a:t>10 - Col. Agrícola Samambaia / V. Pires</a:t>
            </a:r>
          </a:p>
          <a:p>
            <a:r>
              <a:rPr lang="pt-BR" sz="1400" b="1" dirty="0"/>
              <a:t>11 - Vila São José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r="1084"/>
          <a:stretch/>
        </p:blipFill>
        <p:spPr>
          <a:xfrm>
            <a:off x="540912" y="1419049"/>
            <a:ext cx="6582901" cy="4252095"/>
          </a:xfrm>
          <a:prstGeom prst="rect">
            <a:avLst/>
          </a:prstGeom>
        </p:spPr>
      </p:pic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8765174"/>
              </p:ext>
            </p:extLst>
          </p:nvPr>
        </p:nvGraphicFramePr>
        <p:xfrm>
          <a:off x="549207" y="5773678"/>
          <a:ext cx="10454379" cy="86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0" name="Planilha" r:id="rId5" imgW="18325931" imgH="1514627" progId="Excel.Sheet.12">
                  <p:embed/>
                </p:oleObj>
              </mc:Choice>
              <mc:Fallback>
                <p:oleObj name="Planilha" r:id="rId5" imgW="18325931" imgH="1514627" progId="Excel.Sheet.12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9207" y="5773678"/>
                        <a:ext cx="10454379" cy="863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5336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46718" y="1015340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22695" y="498269"/>
            <a:ext cx="10805373" cy="38639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     13 - </a:t>
            </a:r>
            <a:r>
              <a:rPr lang="pt-BR" sz="2400" dirty="0"/>
              <a:t>Condomínio Vale do Sol / Planaltina / Hospital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325381" y="1057408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424878" y="1368431"/>
            <a:ext cx="452477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/>
              <a:t>1 – Cond. Vale do Sol / Planaltina</a:t>
            </a:r>
          </a:p>
          <a:p>
            <a:r>
              <a:rPr lang="pt-BR" sz="1400" b="1" dirty="0"/>
              <a:t>2 – DF-130 / Planaltina</a:t>
            </a:r>
          </a:p>
          <a:p>
            <a:r>
              <a:rPr lang="pt-BR" sz="1400" b="1" dirty="0"/>
              <a:t>3 – DF-130 / </a:t>
            </a:r>
            <a:r>
              <a:rPr lang="pt-BR" sz="1400" b="1" dirty="0" err="1"/>
              <a:t>Acess</a:t>
            </a:r>
            <a:r>
              <a:rPr lang="pt-BR" sz="1400" b="1" dirty="0"/>
              <a:t>. Arapongas/ Planaltina</a:t>
            </a:r>
          </a:p>
          <a:p>
            <a:r>
              <a:rPr lang="pt-BR" sz="1400" b="1" dirty="0"/>
              <a:t>4 – Av. Erasmo de Castro / Planaltina</a:t>
            </a:r>
          </a:p>
          <a:p>
            <a:r>
              <a:rPr lang="pt-BR" sz="1400" b="1" dirty="0"/>
              <a:t>5 – St. De Educação / Hospital / Planaltina</a:t>
            </a:r>
          </a:p>
          <a:p>
            <a:r>
              <a:rPr lang="pt-BR" sz="1400" b="1" dirty="0"/>
              <a:t>6 – Via WL-4 / Hospital / Planaltina</a:t>
            </a:r>
          </a:p>
          <a:p>
            <a:r>
              <a:rPr lang="pt-BR" sz="1400" b="1" dirty="0"/>
              <a:t>7 – Av. Independência / Planaltina</a:t>
            </a:r>
          </a:p>
          <a:p>
            <a:r>
              <a:rPr lang="pt-BR" sz="1400" b="1" dirty="0"/>
              <a:t>8 – Via WL-2 / Planaltina</a:t>
            </a:r>
          </a:p>
          <a:p>
            <a:r>
              <a:rPr lang="pt-BR" sz="1400" b="1" dirty="0"/>
              <a:t>9 – Estádio Via </a:t>
            </a:r>
            <a:r>
              <a:rPr lang="pt-BR" sz="1400" b="1" dirty="0" err="1"/>
              <a:t>Adonir</a:t>
            </a:r>
            <a:r>
              <a:rPr lang="pt-BR" sz="1400" b="1" dirty="0"/>
              <a:t> / Planaltina</a:t>
            </a:r>
          </a:p>
          <a:p>
            <a:r>
              <a:rPr lang="pt-BR" sz="1400" b="1" dirty="0"/>
              <a:t>10 – Via NS-1 / Planaltina</a:t>
            </a:r>
          </a:p>
          <a:p>
            <a:r>
              <a:rPr lang="pt-BR" sz="1400" b="1" dirty="0"/>
              <a:t>11 – Av. Contorno / Planaltina</a:t>
            </a:r>
          </a:p>
          <a:p>
            <a:r>
              <a:rPr lang="pt-BR" sz="1400" b="1" dirty="0"/>
              <a:t>12 - Av. Erasmo de Castro / Planaltina</a:t>
            </a:r>
          </a:p>
          <a:p>
            <a:r>
              <a:rPr lang="pt-BR" sz="1400" b="1" dirty="0"/>
              <a:t>13 - DF-130 / </a:t>
            </a:r>
            <a:r>
              <a:rPr lang="pt-BR" sz="1400" b="1" dirty="0" err="1"/>
              <a:t>Acess</a:t>
            </a:r>
            <a:r>
              <a:rPr lang="pt-BR" sz="1400" b="1" dirty="0"/>
              <a:t>. Arapongas/ Planaltina</a:t>
            </a:r>
          </a:p>
          <a:p>
            <a:r>
              <a:rPr lang="pt-BR" sz="1400" b="1" dirty="0"/>
              <a:t>14 - DF-130 / Planaltina</a:t>
            </a:r>
          </a:p>
          <a:p>
            <a:r>
              <a:rPr lang="pt-BR" sz="1400" b="1" dirty="0"/>
              <a:t>15 - Cond. Vale do Sol / Planaltina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974"/>
          <a:stretch/>
        </p:blipFill>
        <p:spPr>
          <a:xfrm>
            <a:off x="656822" y="1519611"/>
            <a:ext cx="6568225" cy="4209581"/>
          </a:xfrm>
          <a:prstGeom prst="rect">
            <a:avLst/>
          </a:prstGeom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8897205"/>
              </p:ext>
            </p:extLst>
          </p:nvPr>
        </p:nvGraphicFramePr>
        <p:xfrm>
          <a:off x="566669" y="5754964"/>
          <a:ext cx="10311371" cy="851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4" name="Planilha" r:id="rId5" imgW="18325931" imgH="1514627" progId="Excel.Sheet.12">
                  <p:embed/>
                </p:oleObj>
              </mc:Choice>
              <mc:Fallback>
                <p:oleObj name="Planilha" r:id="rId5" imgW="18325931" imgH="1514627" progId="Excel.Sheet.12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6669" y="5754964"/>
                        <a:ext cx="10311371" cy="8518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2952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46718" y="1015340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156429" y="510071"/>
            <a:ext cx="9068612" cy="401423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14 -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Circular Polo JK / DF – 290 / Gama Leste - Oeste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325382" y="1037125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355922" y="1372648"/>
            <a:ext cx="452477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1- Polo JK trecho 02 / RA XIII | SANTA MARIA – XII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2 - DF – 290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3- Marginal DF – 290 / DVO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4- DF - 290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5- Av. dos Pioneiros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6- Av. Leste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7- VIA SC-5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8- Avenida Contorno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9- Via </a:t>
            </a:r>
            <a:r>
              <a:rPr lang="pt-BR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Acess</a:t>
            </a:r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. Setor Oeste/Central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10- VIA ENTQ. 22 Set. Oeste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11- VIA ENTQ. 24 Set. Oeste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12- Av. Contorno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13- Setor Oeste / Feira Gama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14-VIA SCN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15- Avenida Contorno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16- Setor Industrial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17- Quadra 9-12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18- Avenida Leste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19- Via SC-5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20- Via DF-290 / RA XII | SANTA MARIA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21- DF – 290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22- Polo JK /RA XIII | SANTA MARIA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648"/>
            <a:ext cx="6675825" cy="4491213"/>
          </a:xfrm>
          <a:prstGeom prst="rect">
            <a:avLst/>
          </a:prstGeom>
        </p:spPr>
      </p:pic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9532864"/>
              </p:ext>
            </p:extLst>
          </p:nvPr>
        </p:nvGraphicFramePr>
        <p:xfrm>
          <a:off x="203200" y="5863861"/>
          <a:ext cx="10628522" cy="878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8" name="Planilha" r:id="rId5" imgW="18325931" imgH="1514627" progId="Excel.Sheet.12">
                  <p:embed/>
                </p:oleObj>
              </mc:Choice>
              <mc:Fallback>
                <p:oleObj name="Planilha" r:id="rId5" imgW="18325931" imgH="1514627" progId="Excel.Sheet.12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3200" y="5863861"/>
                        <a:ext cx="10628522" cy="878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3477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4291F5B-83A1-48EF-B149-A8764E7A1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95459" y="206062"/>
            <a:ext cx="10341735" cy="880772"/>
          </a:xfrm>
        </p:spPr>
        <p:txBody>
          <a:bodyPr>
            <a:normAutofit/>
          </a:bodyPr>
          <a:lstStyle/>
          <a:p>
            <a:r>
              <a:rPr lang="pt-BR" sz="5400" b="1" dirty="0">
                <a:solidFill>
                  <a:schemeClr val="bg1"/>
                </a:solidFill>
              </a:rPr>
              <a:t>Condições Gerias de Participação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84220" y="1143000"/>
            <a:ext cx="11423559" cy="4571999"/>
          </a:xfrm>
        </p:spPr>
        <p:txBody>
          <a:bodyPr>
            <a:noAutofit/>
          </a:bodyPr>
          <a:lstStyle/>
          <a:p>
            <a:pPr algn="just"/>
            <a:r>
              <a:rPr lang="pt-BR" sz="3000" dirty="0"/>
              <a:t>1. </a:t>
            </a:r>
            <a:r>
              <a:rPr lang="pt-BR" sz="3000" dirty="0" smtClean="0"/>
              <a:t>O</a:t>
            </a:r>
            <a:r>
              <a:rPr lang="pt-BR" sz="3200" dirty="0" smtClean="0"/>
              <a:t>s </a:t>
            </a:r>
            <a:r>
              <a:rPr lang="pt-BR" sz="3200" dirty="0"/>
              <a:t>interessados que comprovarem </a:t>
            </a:r>
            <a:r>
              <a:rPr lang="pt-BR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Habilitação Jurídica, Regularidade Fiscal, Qualificação Econômico-Financeira e Qualificação Técnica</a:t>
            </a:r>
            <a:r>
              <a:rPr lang="pt-BR" sz="3200" dirty="0"/>
              <a:t>, e atenderem os demais quesitos deste Edital</a:t>
            </a:r>
            <a:endParaRPr lang="pt-BR" sz="3000" dirty="0" smtClean="0"/>
          </a:p>
          <a:p>
            <a:pPr algn="just"/>
            <a:r>
              <a:rPr lang="pt-BR" sz="3000" dirty="0" smtClean="0"/>
              <a:t>2. </a:t>
            </a:r>
            <a:r>
              <a:rPr lang="pt-BR" sz="3200" dirty="0" smtClean="0"/>
              <a:t>Será </a:t>
            </a:r>
            <a:r>
              <a:rPr lang="pt-BR" sz="3200" dirty="0"/>
              <a:t>delegada </a:t>
            </a:r>
            <a:r>
              <a:rPr lang="pt-BR" sz="3200" dirty="0" smtClean="0"/>
              <a:t>permissão </a:t>
            </a:r>
            <a:r>
              <a:rPr lang="pt-BR" sz="3200" dirty="0"/>
              <a:t>apenas para </a:t>
            </a:r>
            <a:r>
              <a:rPr lang="pt-BR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pessoas físicas</a:t>
            </a:r>
            <a:r>
              <a:rPr lang="pt-BR" sz="3200" dirty="0"/>
              <a:t>;</a:t>
            </a:r>
          </a:p>
          <a:p>
            <a:pPr algn="just"/>
            <a:r>
              <a:rPr lang="pt-BR" sz="3000" dirty="0"/>
              <a:t>3</a:t>
            </a:r>
            <a:r>
              <a:rPr lang="pt-BR" sz="3000" dirty="0" smtClean="0"/>
              <a:t>. </a:t>
            </a:r>
            <a:r>
              <a:rPr lang="pt-BR" sz="3200" dirty="0" smtClean="0"/>
              <a:t>Os interessados </a:t>
            </a:r>
            <a:r>
              <a:rPr lang="pt-BR" sz="3200" dirty="0"/>
              <a:t>só </a:t>
            </a:r>
            <a:r>
              <a:rPr lang="pt-BR" sz="3200" dirty="0" smtClean="0"/>
              <a:t>poderão </a:t>
            </a:r>
            <a:r>
              <a:rPr lang="pt-BR" sz="3200" dirty="0"/>
              <a:t>apresentar </a:t>
            </a:r>
            <a:r>
              <a:rPr lang="pt-BR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proposta para uma única permissão</a:t>
            </a:r>
            <a:r>
              <a:rPr lang="pt-BR" sz="3200" dirty="0"/>
              <a:t> desta </a:t>
            </a:r>
            <a:r>
              <a:rPr lang="pt-BR" sz="3200" dirty="0" smtClean="0"/>
              <a:t>licitação, </a:t>
            </a:r>
            <a:r>
              <a:rPr lang="pt-BR" sz="3200" dirty="0"/>
              <a:t>sob pena de desclassificação</a:t>
            </a:r>
            <a:r>
              <a:rPr lang="pt-BR" sz="3000" dirty="0" smtClean="0"/>
              <a:t>; </a:t>
            </a:r>
            <a:endParaRPr lang="pt-BR" sz="3000" dirty="0"/>
          </a:p>
          <a:p>
            <a:pPr algn="just"/>
            <a:r>
              <a:rPr lang="pt-BR" sz="3000" dirty="0"/>
              <a:t>4</a:t>
            </a:r>
            <a:r>
              <a:rPr lang="pt-BR" sz="3000" dirty="0" smtClean="0"/>
              <a:t>. </a:t>
            </a:r>
            <a:r>
              <a:rPr lang="pt-BR" sz="3000" dirty="0"/>
              <a:t>As </a:t>
            </a:r>
            <a:r>
              <a:rPr lang="pt-BR" sz="3000" dirty="0" smtClean="0"/>
              <a:t>Pessoas com Deficiência - </a:t>
            </a:r>
            <a:r>
              <a:rPr lang="pt-BR" sz="3000" dirty="0" err="1" smtClean="0"/>
              <a:t>PcD</a:t>
            </a:r>
            <a:r>
              <a:rPr lang="pt-BR" sz="3000" dirty="0" smtClean="0"/>
              <a:t> </a:t>
            </a:r>
            <a:r>
              <a:rPr lang="pt-BR" sz="3000" dirty="0"/>
              <a:t>que atendam a todas as exigências do Edital, fica reservado o percentual de 5% (cinco por cento) do total de permissões licitadas, correspondente a 10 permissões;</a:t>
            </a:r>
          </a:p>
          <a:p>
            <a:pPr algn="just"/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1307445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46718" y="1015340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233997" y="518848"/>
            <a:ext cx="9068612" cy="401423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15 -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Circular Polo JK / DF – 290 / Gama Oeste - Leste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312503" y="1036629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355922" y="1372648"/>
            <a:ext cx="4524778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1- Polo JK/RA XIII SANTA MARIA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2- DF – 290 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3- Marginal DF – 290 / DVO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4- DF - 290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5- Av. dos Pioneiros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6- Av. Leste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7- Quadra 9-12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8- Setor Industrial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9- Avenida Contorno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10- VIA SCLN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11- Via </a:t>
            </a:r>
            <a:r>
              <a:rPr lang="pt-BR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Acess</a:t>
            </a:r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. Setor Oeste/Central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12- VIA ENTQ. 22 Set. Oeste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13- VIA ENTQ. 24 Set. Oeste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14- Av. Contorno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15- Setor Oeste / Feira Gama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16 VIA SCN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17-Via </a:t>
            </a:r>
            <a:r>
              <a:rPr lang="pt-BR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Acess</a:t>
            </a:r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. Setor Oeste/Central / RA II |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18- Via DF-290 / RA XII | SANTA MARIA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19- DF – 290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20- Polo JK /RA XIII SANTA MARIA</a:t>
            </a:r>
          </a:p>
          <a:p>
            <a:endParaRPr lang="pt-BR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8336"/>
            <a:ext cx="6675825" cy="4266881"/>
          </a:xfrm>
          <a:prstGeom prst="rect">
            <a:avLst/>
          </a:prstGeom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729124"/>
              </p:ext>
            </p:extLst>
          </p:nvPr>
        </p:nvGraphicFramePr>
        <p:xfrm>
          <a:off x="319109" y="5838104"/>
          <a:ext cx="10898389" cy="900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2" name="Planilha" r:id="rId5" imgW="18325931" imgH="1514627" progId="Excel.Sheet.12">
                  <p:embed/>
                </p:oleObj>
              </mc:Choice>
              <mc:Fallback>
                <p:oleObj name="Planilha" r:id="rId5" imgW="18325931" imgH="1514627" progId="Excel.Sheet.12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9109" y="5838104"/>
                        <a:ext cx="10898389" cy="900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9827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601264" y="1092424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22695" y="498269"/>
            <a:ext cx="10805373" cy="38639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     16 - </a:t>
            </a:r>
            <a:r>
              <a:rPr lang="pt-BR" sz="2400" dirty="0"/>
              <a:t>Expansão Santa Maria / Cond. Porto Rico / Gama Oeste-Leste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393700" y="1057408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424878" y="1368431"/>
            <a:ext cx="452477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00" b="1" dirty="0"/>
              <a:t>1 – QR 418 / Santa Maria</a:t>
            </a:r>
          </a:p>
          <a:p>
            <a:r>
              <a:rPr lang="pt-BR" sz="1300" b="1" dirty="0"/>
              <a:t>2 – QR 517 / Santa Maria</a:t>
            </a:r>
          </a:p>
          <a:p>
            <a:r>
              <a:rPr lang="pt-BR" sz="1300" b="1" dirty="0"/>
              <a:t>3 – Av. Santa Maria / Santa Maria</a:t>
            </a:r>
          </a:p>
          <a:p>
            <a:r>
              <a:rPr lang="pt-BR" sz="1300" b="1" dirty="0"/>
              <a:t>4 – Cond. Porto Rico / Santa Maria</a:t>
            </a:r>
          </a:p>
          <a:p>
            <a:r>
              <a:rPr lang="pt-BR" sz="1300" b="1" dirty="0"/>
              <a:t>5 – QR 301 / Santa Maria</a:t>
            </a:r>
          </a:p>
          <a:p>
            <a:r>
              <a:rPr lang="pt-BR" sz="1300" b="1" dirty="0"/>
              <a:t>6 – DF-290 / Santa Maria</a:t>
            </a:r>
          </a:p>
          <a:p>
            <a:r>
              <a:rPr lang="pt-BR" sz="1300" b="1" dirty="0"/>
              <a:t>7 - </a:t>
            </a:r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Av. dos Pioneiros  /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8 - Av. Leste /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9 - Quadra 9-12 /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10 - Avenida Contorno /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11 - VIA SCLN /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12 - VIA ENTQ. 22 Set. Oeste /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13 - Setor Oeste / Feira Gama /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14 - VIA SCN /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15 - Via </a:t>
            </a:r>
            <a:r>
              <a:rPr lang="pt-BR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Acess</a:t>
            </a:r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. Setor Oeste/Central/ Gama</a:t>
            </a:r>
          </a:p>
          <a:p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16 - Av. dos Pioneiros  / Gama</a:t>
            </a:r>
          </a:p>
          <a:p>
            <a:r>
              <a:rPr lang="pt-BR" sz="1300" b="1" dirty="0"/>
              <a:t>17 - DF-290 / Santa Maria</a:t>
            </a:r>
          </a:p>
          <a:p>
            <a:r>
              <a:rPr lang="pt-BR" sz="1300" b="1" dirty="0"/>
              <a:t>18 - QR 301 / Santa Maria</a:t>
            </a:r>
          </a:p>
          <a:p>
            <a:r>
              <a:rPr lang="pt-BR" sz="1300" b="1" dirty="0"/>
              <a:t>19 - Cond. Porto Rico / Santa Maria</a:t>
            </a:r>
          </a:p>
          <a:p>
            <a:r>
              <a:rPr lang="pt-BR" sz="1300" b="1" dirty="0"/>
              <a:t>20 - Av. Santa Maria / Santa Maria</a:t>
            </a:r>
          </a:p>
          <a:p>
            <a:r>
              <a:rPr lang="pt-BR" sz="1300" b="1" dirty="0"/>
              <a:t>21 - QR 517 / Santa Maria</a:t>
            </a:r>
          </a:p>
          <a:p>
            <a:r>
              <a:rPr lang="pt-BR" sz="1300" b="1" dirty="0"/>
              <a:t>22 - QR 418 / Santa Maria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" r="1038"/>
          <a:stretch/>
        </p:blipFill>
        <p:spPr>
          <a:xfrm>
            <a:off x="446718" y="1438463"/>
            <a:ext cx="6537556" cy="4388489"/>
          </a:xfrm>
          <a:prstGeom prst="rect">
            <a:avLst/>
          </a:prstGeom>
        </p:spPr>
      </p:pic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084762"/>
              </p:ext>
            </p:extLst>
          </p:nvPr>
        </p:nvGraphicFramePr>
        <p:xfrm>
          <a:off x="421669" y="5861969"/>
          <a:ext cx="10543735" cy="871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6" name="Planilha" r:id="rId5" imgW="18325931" imgH="1514627" progId="Excel.Sheet.12">
                  <p:embed/>
                </p:oleObj>
              </mc:Choice>
              <mc:Fallback>
                <p:oleObj name="Planilha" r:id="rId5" imgW="18325931" imgH="1514627" progId="Excel.Sheet.12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1669" y="5861969"/>
                        <a:ext cx="10543735" cy="8710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7219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46718" y="1015340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22695" y="498269"/>
            <a:ext cx="10805373" cy="38639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      17 - </a:t>
            </a:r>
            <a:r>
              <a:rPr lang="pt-BR" sz="2400" dirty="0"/>
              <a:t>Samambaia Sul (1º Avenida) / Setor 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467049" y="1057408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424878" y="1368431"/>
            <a:ext cx="452477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/>
              <a:t>1 – Primeira Avenida Sul / Samambaia</a:t>
            </a:r>
          </a:p>
          <a:p>
            <a:r>
              <a:rPr lang="pt-BR" sz="1400" b="1" dirty="0"/>
              <a:t>2 – Avenida Leste / Samambaia</a:t>
            </a:r>
          </a:p>
          <a:p>
            <a:r>
              <a:rPr lang="pt-BR" sz="1400" b="1" dirty="0"/>
              <a:t>3 – Via LJ Um Norte / Taguatinga</a:t>
            </a:r>
          </a:p>
          <a:p>
            <a:r>
              <a:rPr lang="pt-BR" sz="1400" b="1" dirty="0"/>
              <a:t>4 – Avenida Hélio Prates / Taguatinga</a:t>
            </a:r>
          </a:p>
          <a:p>
            <a:r>
              <a:rPr lang="pt-BR" sz="1400" b="1" dirty="0"/>
              <a:t>5 – Avenida Hélio Prates / Ceilândia</a:t>
            </a:r>
          </a:p>
          <a:p>
            <a:r>
              <a:rPr lang="pt-BR" sz="1400" b="1" dirty="0"/>
              <a:t>6 – Via N2 / Ceilândia</a:t>
            </a:r>
          </a:p>
          <a:p>
            <a:r>
              <a:rPr lang="pt-BR" sz="1400" b="1" dirty="0"/>
              <a:t>7 – QNO 15 / Ceilândia</a:t>
            </a:r>
          </a:p>
          <a:p>
            <a:r>
              <a:rPr lang="pt-BR" sz="1400" b="1" dirty="0"/>
              <a:t>8 -  Terminal Setor O / Ceilândia</a:t>
            </a:r>
          </a:p>
          <a:p>
            <a:r>
              <a:rPr lang="pt-BR" sz="1400" b="1" dirty="0"/>
              <a:t>9 - QNO 15 / Ceilândia</a:t>
            </a:r>
          </a:p>
          <a:p>
            <a:r>
              <a:rPr lang="pt-BR" sz="1400" b="1" dirty="0"/>
              <a:t>10 - Via N2 / Ceilândia</a:t>
            </a:r>
          </a:p>
          <a:p>
            <a:r>
              <a:rPr lang="pt-BR" sz="1400" b="1" dirty="0"/>
              <a:t>11 - Avenida Hélio Prates / Ceilândia</a:t>
            </a:r>
          </a:p>
          <a:p>
            <a:r>
              <a:rPr lang="pt-BR" sz="1400" b="1" dirty="0"/>
              <a:t>12 - Avenida Hélio Prates / Taguatinga</a:t>
            </a:r>
          </a:p>
          <a:p>
            <a:r>
              <a:rPr lang="pt-BR" sz="1400" b="1" dirty="0"/>
              <a:t>13 - Via LJ Um Norte / Taguatinga</a:t>
            </a:r>
          </a:p>
          <a:p>
            <a:r>
              <a:rPr lang="pt-BR" sz="1400" b="1" dirty="0"/>
              <a:t>14 - Avenida Leste / Samambaia</a:t>
            </a:r>
          </a:p>
          <a:p>
            <a:r>
              <a:rPr lang="pt-BR" sz="1400" b="1" dirty="0"/>
              <a:t>15 - Primeira Avenida Sul / Samambaia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" r="1397"/>
          <a:stretch/>
        </p:blipFill>
        <p:spPr>
          <a:xfrm>
            <a:off x="661208" y="1457044"/>
            <a:ext cx="6384026" cy="4171024"/>
          </a:xfrm>
          <a:prstGeom prst="rect">
            <a:avLst/>
          </a:prstGeom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476550"/>
              </p:ext>
            </p:extLst>
          </p:nvPr>
        </p:nvGraphicFramePr>
        <p:xfrm>
          <a:off x="231478" y="5802864"/>
          <a:ext cx="10600244" cy="87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0" name="Planilha" r:id="rId5" imgW="18325931" imgH="1514627" progId="Excel.Sheet.12">
                  <p:embed/>
                </p:oleObj>
              </mc:Choice>
              <mc:Fallback>
                <p:oleObj name="Planilha" r:id="rId5" imgW="18325931" imgH="1514627" progId="Excel.Sheet.12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1478" y="5802864"/>
                        <a:ext cx="10600244" cy="875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4159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88609" y="1079377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22695" y="498269"/>
            <a:ext cx="10805373" cy="38639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     18  - </a:t>
            </a:r>
            <a:r>
              <a:rPr lang="pt-BR" sz="2400" dirty="0"/>
              <a:t>Samambaia Sul (2º Avenida) Setor QNL –M Norte (JK Shopping)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467050" y="1058623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424878" y="1368431"/>
            <a:ext cx="452477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/>
              <a:t>1 – Segunda Avenida Sul / Samambaia</a:t>
            </a:r>
          </a:p>
          <a:p>
            <a:r>
              <a:rPr lang="pt-BR" sz="1400" b="1" dirty="0"/>
              <a:t>2 – Avenida Leste / Samambaia</a:t>
            </a:r>
          </a:p>
          <a:p>
            <a:r>
              <a:rPr lang="pt-BR" sz="1400" b="1" dirty="0"/>
              <a:t>3 - Via LJ Dois Norte / Taguatinga</a:t>
            </a:r>
          </a:p>
          <a:p>
            <a:r>
              <a:rPr lang="pt-BR" sz="1400" b="1" dirty="0"/>
              <a:t>4 - Avenida Hélio Prates / Taguatinga</a:t>
            </a:r>
          </a:p>
          <a:p>
            <a:r>
              <a:rPr lang="pt-BR" sz="1400" b="1" dirty="0"/>
              <a:t>5 – JK Shopping / Taguatinga</a:t>
            </a:r>
          </a:p>
          <a:p>
            <a:r>
              <a:rPr lang="pt-BR" sz="1400" b="1" dirty="0"/>
              <a:t>6 – Via M4 – Taguatinga</a:t>
            </a:r>
          </a:p>
          <a:p>
            <a:r>
              <a:rPr lang="pt-BR" sz="1400" b="1" dirty="0"/>
              <a:t>7 – QNM 40 / Taguatinga</a:t>
            </a:r>
          </a:p>
          <a:p>
            <a:r>
              <a:rPr lang="pt-BR" sz="1400" b="1" dirty="0"/>
              <a:t>8 – Terminal M Norte / Taguatinga</a:t>
            </a:r>
          </a:p>
          <a:p>
            <a:r>
              <a:rPr lang="pt-BR" sz="1400" b="1" dirty="0"/>
              <a:t>9 - Via M4 – Taguatinga</a:t>
            </a:r>
          </a:p>
          <a:p>
            <a:r>
              <a:rPr lang="pt-BR" sz="1400" b="1" dirty="0"/>
              <a:t>10 - Avenida Hélio Prates / Taguatinga</a:t>
            </a:r>
          </a:p>
          <a:p>
            <a:r>
              <a:rPr lang="pt-BR" sz="1400" b="1" dirty="0"/>
              <a:t>11 - JK Shopping / Taguatinga</a:t>
            </a:r>
          </a:p>
          <a:p>
            <a:r>
              <a:rPr lang="pt-BR" sz="1400" b="1" dirty="0"/>
              <a:t>12 - Via LJ Dois Norte / Taguatinga</a:t>
            </a:r>
          </a:p>
          <a:p>
            <a:r>
              <a:rPr lang="pt-BR" sz="1400" b="1" dirty="0"/>
              <a:t>13 - Avenida Leste / Samambaia</a:t>
            </a:r>
          </a:p>
          <a:p>
            <a:r>
              <a:rPr lang="pt-BR" sz="1400" b="1" dirty="0"/>
              <a:t>14 - Segunda Avenida Sul / Samambaia</a:t>
            </a: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040450"/>
              </p:ext>
            </p:extLst>
          </p:nvPr>
        </p:nvGraphicFramePr>
        <p:xfrm>
          <a:off x="446718" y="5910104"/>
          <a:ext cx="10385004" cy="857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4" name="Planilha" r:id="rId4" imgW="18325931" imgH="1514627" progId="Excel.Sheet.12">
                  <p:embed/>
                </p:oleObj>
              </mc:Choice>
              <mc:Fallback>
                <p:oleObj name="Planilha" r:id="rId4" imgW="18325931" imgH="1514627" progId="Excel.Sheet.12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6718" y="5910104"/>
                        <a:ext cx="10385004" cy="857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925" y="1585118"/>
            <a:ext cx="595312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33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50551" y="1032637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22695" y="498269"/>
            <a:ext cx="10805373" cy="38639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      19 - </a:t>
            </a:r>
            <a:r>
              <a:rPr lang="pt-BR" sz="2400" dirty="0"/>
              <a:t>Samambaia Norte (1º Avenida) Setor QNL – M Norte (JK Shopping)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325381" y="1032638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424878" y="1368431"/>
            <a:ext cx="452477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/>
              <a:t>1 – QR 433 / Samambaia</a:t>
            </a:r>
          </a:p>
          <a:p>
            <a:r>
              <a:rPr lang="pt-BR" sz="1400" b="1" dirty="0"/>
              <a:t>2 – Avenida Noroeste / Samambaia</a:t>
            </a:r>
          </a:p>
          <a:p>
            <a:r>
              <a:rPr lang="pt-BR" sz="1400" b="1" dirty="0"/>
              <a:t>3 – Primeira Avenida Norte / Samambaia</a:t>
            </a:r>
          </a:p>
          <a:p>
            <a:r>
              <a:rPr lang="pt-BR" sz="1400" b="1" dirty="0"/>
              <a:t>4 – Avenida Leste / Samambaia</a:t>
            </a:r>
          </a:p>
          <a:p>
            <a:r>
              <a:rPr lang="pt-BR" sz="1400" b="1" dirty="0"/>
              <a:t>5 – Av. Elmo </a:t>
            </a:r>
            <a:r>
              <a:rPr lang="pt-BR" sz="1400" b="1" dirty="0" err="1"/>
              <a:t>Serejo</a:t>
            </a:r>
            <a:r>
              <a:rPr lang="pt-BR" sz="1400" b="1" dirty="0"/>
              <a:t> / Taguatinga</a:t>
            </a:r>
          </a:p>
          <a:p>
            <a:r>
              <a:rPr lang="pt-BR" sz="1400" b="1" dirty="0"/>
              <a:t>6 – Via LJ Dois Norte / Taguatinga</a:t>
            </a:r>
          </a:p>
          <a:p>
            <a:r>
              <a:rPr lang="pt-BR" sz="1400" b="1" dirty="0"/>
              <a:t>7 – Av. Hélio Prates / JK Shopping / Taguatinga</a:t>
            </a:r>
          </a:p>
          <a:p>
            <a:r>
              <a:rPr lang="pt-BR" sz="1400" b="1" dirty="0"/>
              <a:t>8 – Via M4 – Taguatinga</a:t>
            </a:r>
          </a:p>
          <a:p>
            <a:r>
              <a:rPr lang="pt-BR" sz="1400" b="1" dirty="0"/>
              <a:t>9 - QNM 40 / Taguatinga</a:t>
            </a:r>
          </a:p>
          <a:p>
            <a:r>
              <a:rPr lang="pt-BR" sz="1400" b="1" dirty="0"/>
              <a:t>10 - Terminal M Norte / Taguatinga</a:t>
            </a:r>
          </a:p>
          <a:p>
            <a:r>
              <a:rPr lang="pt-BR" sz="1400" b="1" dirty="0"/>
              <a:t>11 - Via M4 – Taguatinga</a:t>
            </a:r>
          </a:p>
          <a:p>
            <a:r>
              <a:rPr lang="pt-BR" sz="1400" b="1" dirty="0"/>
              <a:t>12 - Avenida Hélio Prates / Taguatinga</a:t>
            </a:r>
          </a:p>
          <a:p>
            <a:r>
              <a:rPr lang="pt-BR" sz="1400" b="1" dirty="0"/>
              <a:t>13 - Via LJ Dois Norte / Taguatinga</a:t>
            </a:r>
          </a:p>
          <a:p>
            <a:r>
              <a:rPr lang="pt-BR" sz="1400" b="1" dirty="0"/>
              <a:t>14  -Av. Elmo </a:t>
            </a:r>
            <a:r>
              <a:rPr lang="pt-BR" sz="1400" b="1" dirty="0" err="1"/>
              <a:t>Serejo</a:t>
            </a:r>
            <a:r>
              <a:rPr lang="pt-BR" sz="1400" b="1" dirty="0"/>
              <a:t> / Taguatinga</a:t>
            </a:r>
          </a:p>
          <a:p>
            <a:r>
              <a:rPr lang="pt-BR" sz="1400" b="1" dirty="0"/>
              <a:t>15 - Avenida Leste / Samambaia</a:t>
            </a:r>
          </a:p>
          <a:p>
            <a:r>
              <a:rPr lang="pt-BR" sz="1400" b="1" dirty="0"/>
              <a:t>16 - Primeira Avenida Norte / Samambaia</a:t>
            </a:r>
          </a:p>
          <a:p>
            <a:r>
              <a:rPr lang="pt-BR" sz="1400" b="1" dirty="0"/>
              <a:t>17 - Avenida Noroeste / Samambaia</a:t>
            </a:r>
          </a:p>
          <a:p>
            <a:r>
              <a:rPr lang="pt-BR" sz="1400" b="1" dirty="0"/>
              <a:t>18 - QR 433 / Samambaia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" r="1038"/>
          <a:stretch/>
        </p:blipFill>
        <p:spPr>
          <a:xfrm>
            <a:off x="682580" y="1375902"/>
            <a:ext cx="6359519" cy="4368075"/>
          </a:xfrm>
          <a:prstGeom prst="rect">
            <a:avLst/>
          </a:prstGeom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242854"/>
              </p:ext>
            </p:extLst>
          </p:nvPr>
        </p:nvGraphicFramePr>
        <p:xfrm>
          <a:off x="450551" y="5837631"/>
          <a:ext cx="10869643" cy="898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8" name="Planilha" r:id="rId5" imgW="18325931" imgH="1514627" progId="Excel.Sheet.12">
                  <p:embed/>
                </p:oleObj>
              </mc:Choice>
              <mc:Fallback>
                <p:oleObj name="Planilha" r:id="rId5" imgW="18325931" imgH="1514627" progId="Excel.Sheet.12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0551" y="5837631"/>
                        <a:ext cx="10869643" cy="898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88631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69543" y="1083248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22695" y="498269"/>
            <a:ext cx="10805373" cy="38639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    20   - </a:t>
            </a:r>
            <a:r>
              <a:rPr lang="pt-BR" sz="2400" dirty="0"/>
              <a:t>Samambaia Norte (1º Avenida) / Águas Claras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325381" y="1033504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437757" y="1492543"/>
            <a:ext cx="45247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/>
              <a:t>1 – QR 433 / Samambaia</a:t>
            </a:r>
          </a:p>
          <a:p>
            <a:r>
              <a:rPr lang="pt-BR" sz="1400" b="1" dirty="0"/>
              <a:t>2 – Avenida Noroeste / Samambaia</a:t>
            </a:r>
          </a:p>
          <a:p>
            <a:r>
              <a:rPr lang="pt-BR" sz="1400" b="1" dirty="0"/>
              <a:t>3 – Primeira Avenida Norte / Samambaia</a:t>
            </a:r>
          </a:p>
          <a:p>
            <a:r>
              <a:rPr lang="pt-BR" sz="1400" b="1" dirty="0"/>
              <a:t>4 – Boca da Mata / Samambaia</a:t>
            </a:r>
          </a:p>
          <a:p>
            <a:r>
              <a:rPr lang="pt-BR" sz="1400" b="1" dirty="0"/>
              <a:t>5 –Av. </a:t>
            </a:r>
            <a:r>
              <a:rPr lang="pt-BR" sz="1400" b="1" dirty="0" err="1"/>
              <a:t>Samdu</a:t>
            </a:r>
            <a:r>
              <a:rPr lang="pt-BR" sz="1400" b="1" dirty="0"/>
              <a:t> Sul / Samambaia</a:t>
            </a:r>
          </a:p>
          <a:p>
            <a:r>
              <a:rPr lang="pt-BR" sz="1400" b="1" dirty="0"/>
              <a:t>7 – Av. Central / Taguatinga</a:t>
            </a:r>
          </a:p>
          <a:p>
            <a:r>
              <a:rPr lang="pt-BR" sz="1400" b="1" dirty="0"/>
              <a:t>8 – EPTG / Aguas Claras</a:t>
            </a:r>
          </a:p>
          <a:p>
            <a:r>
              <a:rPr lang="pt-BR" sz="1400" b="1" dirty="0"/>
              <a:t>9 – Av. das Araucárias / Aguas Claras</a:t>
            </a:r>
          </a:p>
          <a:p>
            <a:r>
              <a:rPr lang="pt-BR" sz="1400" b="1" dirty="0"/>
              <a:t>10 – Av. das Castanheiras / Aguas Claras</a:t>
            </a:r>
          </a:p>
          <a:p>
            <a:r>
              <a:rPr lang="pt-BR" sz="1400" b="1" dirty="0"/>
              <a:t>11 - Av. Central / Taguatinga</a:t>
            </a:r>
          </a:p>
          <a:p>
            <a:r>
              <a:rPr lang="pt-BR" sz="1400" b="1" dirty="0"/>
              <a:t>12 – Av. Comercial Sul / Taguatinga</a:t>
            </a:r>
          </a:p>
          <a:p>
            <a:r>
              <a:rPr lang="pt-BR" sz="1400" b="1" dirty="0"/>
              <a:t>13 – Av. </a:t>
            </a:r>
            <a:r>
              <a:rPr lang="pt-BR" sz="1400" b="1" dirty="0" err="1"/>
              <a:t>Samdu</a:t>
            </a:r>
            <a:r>
              <a:rPr lang="pt-BR" sz="1400" b="1" dirty="0"/>
              <a:t> Sul / Taguatinga</a:t>
            </a:r>
          </a:p>
          <a:p>
            <a:r>
              <a:rPr lang="pt-BR" sz="1400" b="1" dirty="0"/>
              <a:t>14 - Boca da Mata / Samambaia</a:t>
            </a:r>
          </a:p>
          <a:p>
            <a:r>
              <a:rPr lang="pt-BR" sz="1400" b="1" dirty="0"/>
              <a:t>15 - Primeira Avenida Norte / Samambaia</a:t>
            </a:r>
          </a:p>
          <a:p>
            <a:r>
              <a:rPr lang="pt-BR" sz="1400" b="1" dirty="0"/>
              <a:t>16 - Avenida Noroeste / Samambaia</a:t>
            </a:r>
          </a:p>
          <a:p>
            <a:r>
              <a:rPr lang="pt-BR" sz="1400" b="1" dirty="0"/>
              <a:t>17 - QR 433 / Samambaia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r="1127"/>
          <a:stretch/>
        </p:blipFill>
        <p:spPr>
          <a:xfrm>
            <a:off x="772731" y="1493371"/>
            <a:ext cx="6260497" cy="4186211"/>
          </a:xfrm>
          <a:prstGeom prst="rect">
            <a:avLst/>
          </a:prstGeom>
        </p:spPr>
      </p:pic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5161487"/>
              </p:ext>
            </p:extLst>
          </p:nvPr>
        </p:nvGraphicFramePr>
        <p:xfrm>
          <a:off x="446717" y="5827598"/>
          <a:ext cx="10538961" cy="87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2" name="Planilha" r:id="rId5" imgW="18325931" imgH="1514627" progId="Excel.Sheet.12">
                  <p:embed/>
                </p:oleObj>
              </mc:Choice>
              <mc:Fallback>
                <p:oleObj name="Planilha" r:id="rId5" imgW="18325931" imgH="1514627" progId="Excel.Sheet.12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6717" y="5827598"/>
                        <a:ext cx="10538961" cy="87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0437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78181" y="1074572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22695" y="498269"/>
            <a:ext cx="10805373" cy="38639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    21   - </a:t>
            </a:r>
            <a:r>
              <a:rPr lang="pt-BR" sz="2400" dirty="0"/>
              <a:t>Samambaia Sul (2º Avenida) / Águas Claras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415534" y="1057408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424878" y="1368431"/>
            <a:ext cx="452477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/>
              <a:t>1 – Segunda Avenida Sul / Samambaia</a:t>
            </a:r>
          </a:p>
          <a:p>
            <a:r>
              <a:rPr lang="pt-BR" sz="1400" b="1" dirty="0"/>
              <a:t>2 – Avenida Leste / Samambaia</a:t>
            </a:r>
          </a:p>
          <a:p>
            <a:r>
              <a:rPr lang="pt-BR" sz="1400" b="1" dirty="0"/>
              <a:t>3 – Boca da Mata / Samambaia</a:t>
            </a:r>
          </a:p>
          <a:p>
            <a:r>
              <a:rPr lang="pt-BR" sz="1400" b="1" dirty="0"/>
              <a:t>4 –Av. </a:t>
            </a:r>
            <a:r>
              <a:rPr lang="pt-BR" sz="1400" b="1" dirty="0" err="1"/>
              <a:t>Samdu</a:t>
            </a:r>
            <a:r>
              <a:rPr lang="pt-BR" sz="1400" b="1" dirty="0"/>
              <a:t> Sul / Samambaia</a:t>
            </a:r>
          </a:p>
          <a:p>
            <a:r>
              <a:rPr lang="pt-BR" sz="1400" b="1" dirty="0"/>
              <a:t>5 – Av. Central / Taguatinga</a:t>
            </a:r>
          </a:p>
          <a:p>
            <a:r>
              <a:rPr lang="pt-BR" sz="1400" b="1" dirty="0"/>
              <a:t>6 – EPTG / Aguas Claras</a:t>
            </a:r>
          </a:p>
          <a:p>
            <a:r>
              <a:rPr lang="pt-BR" sz="1400" b="1" dirty="0"/>
              <a:t>7 – Av. das Araucárias / Aguas Claras</a:t>
            </a:r>
          </a:p>
          <a:p>
            <a:r>
              <a:rPr lang="pt-BR" sz="1400" b="1" dirty="0"/>
              <a:t>8 – Av. das Castanheiras / Aguas Claras</a:t>
            </a:r>
          </a:p>
          <a:p>
            <a:r>
              <a:rPr lang="pt-BR" sz="1400" b="1" dirty="0"/>
              <a:t>9 - Av. Central / Taguatinga</a:t>
            </a:r>
          </a:p>
          <a:p>
            <a:r>
              <a:rPr lang="pt-BR" sz="1400" b="1" dirty="0"/>
              <a:t>10 – Av. Comercial Sul / Taguatinga</a:t>
            </a:r>
          </a:p>
          <a:p>
            <a:r>
              <a:rPr lang="pt-BR" sz="1400" b="1" dirty="0"/>
              <a:t>11 – Av. </a:t>
            </a:r>
            <a:r>
              <a:rPr lang="pt-BR" sz="1400" b="1" dirty="0" err="1"/>
              <a:t>Samdu</a:t>
            </a:r>
            <a:r>
              <a:rPr lang="pt-BR" sz="1400" b="1" dirty="0"/>
              <a:t> Sul / Taguatinga</a:t>
            </a:r>
          </a:p>
          <a:p>
            <a:r>
              <a:rPr lang="pt-BR" sz="1400" b="1" dirty="0"/>
              <a:t>12 - Boca da Mata / Samambaia</a:t>
            </a:r>
          </a:p>
          <a:p>
            <a:r>
              <a:rPr lang="pt-BR" sz="1400" b="1" dirty="0"/>
              <a:t>13 - Avenida Leste / Samambaia</a:t>
            </a:r>
          </a:p>
          <a:p>
            <a:r>
              <a:rPr lang="pt-BR" sz="1400" b="1" dirty="0"/>
              <a:t>14 -Segunda Avenida Sul / Samambaia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588"/>
          <a:stretch/>
        </p:blipFill>
        <p:spPr>
          <a:xfrm>
            <a:off x="446717" y="1558344"/>
            <a:ext cx="6603786" cy="4225139"/>
          </a:xfrm>
          <a:prstGeom prst="rect">
            <a:avLst/>
          </a:prstGeom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614099"/>
              </p:ext>
            </p:extLst>
          </p:nvPr>
        </p:nvGraphicFramePr>
        <p:xfrm>
          <a:off x="446717" y="5783483"/>
          <a:ext cx="10198064" cy="842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6" name="Planilha" r:id="rId5" imgW="18325931" imgH="1514627" progId="Excel.Sheet.12">
                  <p:embed/>
                </p:oleObj>
              </mc:Choice>
              <mc:Fallback>
                <p:oleObj name="Planilha" r:id="rId5" imgW="18325931" imgH="1514627" progId="Excel.Sheet.12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6717" y="5783483"/>
                        <a:ext cx="10198064" cy="842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9828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72476" y="1051885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22695" y="498269"/>
            <a:ext cx="10805373" cy="38639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     22  - </a:t>
            </a:r>
            <a:r>
              <a:rPr lang="pt-BR" sz="2400" dirty="0"/>
              <a:t>Setor Habitacional Por do Sol / Águas Claras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452464" y="1051885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424878" y="1505835"/>
            <a:ext cx="45247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/>
              <a:t>1 – SH Por do Sol / Ceilândia</a:t>
            </a:r>
          </a:p>
          <a:p>
            <a:r>
              <a:rPr lang="pt-BR" sz="1400" b="1" dirty="0"/>
              <a:t>2 – Via Estádio / Ceilândia</a:t>
            </a:r>
          </a:p>
          <a:p>
            <a:r>
              <a:rPr lang="pt-BR" sz="1400" b="1" dirty="0"/>
              <a:t>3 – Av. Central / Taguatinga</a:t>
            </a:r>
          </a:p>
          <a:p>
            <a:r>
              <a:rPr lang="pt-BR" sz="1400" b="1" dirty="0"/>
              <a:t>4 – EPTG / Aguas Claras</a:t>
            </a:r>
          </a:p>
          <a:p>
            <a:r>
              <a:rPr lang="pt-BR" sz="1400" b="1" dirty="0"/>
              <a:t>5 – Av. das Araucárias / Aguas Claras</a:t>
            </a:r>
          </a:p>
          <a:p>
            <a:r>
              <a:rPr lang="pt-BR" sz="1400" b="1" dirty="0"/>
              <a:t>6 – Av. das Castanheiras / Aguas Claras</a:t>
            </a:r>
          </a:p>
          <a:p>
            <a:r>
              <a:rPr lang="pt-BR" sz="1400" b="1" dirty="0"/>
              <a:t>7 - Av. Central / Taguatinga</a:t>
            </a:r>
          </a:p>
          <a:p>
            <a:r>
              <a:rPr lang="pt-BR" sz="1400" b="1" dirty="0"/>
              <a:t>8 – Via Estádio / Ceilândia</a:t>
            </a:r>
          </a:p>
          <a:p>
            <a:r>
              <a:rPr lang="pt-BR" sz="1400" b="1" dirty="0"/>
              <a:t>9 - SH Por do Sol / Ceilândia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" r="1487"/>
          <a:stretch/>
        </p:blipFill>
        <p:spPr>
          <a:xfrm>
            <a:off x="648050" y="1457043"/>
            <a:ext cx="6397182" cy="4119509"/>
          </a:xfrm>
          <a:prstGeom prst="rect">
            <a:avLst/>
          </a:prstGeom>
        </p:spPr>
      </p:pic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943638"/>
              </p:ext>
            </p:extLst>
          </p:nvPr>
        </p:nvGraphicFramePr>
        <p:xfrm>
          <a:off x="572631" y="5813179"/>
          <a:ext cx="10386173" cy="858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0" name="Planilha" r:id="rId5" imgW="18325931" imgH="1514627" progId="Excel.Sheet.12">
                  <p:embed/>
                </p:oleObj>
              </mc:Choice>
              <mc:Fallback>
                <p:oleObj name="Planilha" r:id="rId5" imgW="18325931" imgH="1514627" progId="Excel.Sheet.12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2631" y="5813179"/>
                        <a:ext cx="10386173" cy="858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21761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72476" y="1051885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22695" y="498269"/>
            <a:ext cx="10805373" cy="38639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     23  - </a:t>
            </a:r>
            <a:r>
              <a:rPr lang="pt-BR" sz="2400" dirty="0"/>
              <a:t>Setor Habitacional Sol Nascente (Trecho I) / Águas Claras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452464" y="1051885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424878" y="1505835"/>
            <a:ext cx="452477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/>
              <a:t>1 –Sol Nascente / Ceilândia</a:t>
            </a:r>
          </a:p>
          <a:p>
            <a:r>
              <a:rPr lang="pt-BR" sz="1400" b="1" dirty="0"/>
              <a:t>2 – Av. Hélio Prates /  Ceilândia</a:t>
            </a:r>
          </a:p>
          <a:p>
            <a:r>
              <a:rPr lang="pt-BR" sz="1400" b="1" dirty="0"/>
              <a:t>3 – HRC / Ceilândia</a:t>
            </a:r>
          </a:p>
          <a:p>
            <a:r>
              <a:rPr lang="pt-BR" sz="1400" b="1" dirty="0"/>
              <a:t>4 – Via Estádio / Ceilândia</a:t>
            </a:r>
          </a:p>
          <a:p>
            <a:r>
              <a:rPr lang="pt-BR" sz="1400" b="1" dirty="0"/>
              <a:t>5 – Av. Central / Taguatinga</a:t>
            </a:r>
          </a:p>
          <a:p>
            <a:r>
              <a:rPr lang="pt-BR" sz="1400" b="1" dirty="0"/>
              <a:t>6 – EPTG / Aguas Claras</a:t>
            </a:r>
          </a:p>
          <a:p>
            <a:r>
              <a:rPr lang="pt-BR" sz="1400" b="1" dirty="0"/>
              <a:t>7 – Av. das Araucárias / Aguas Claras</a:t>
            </a:r>
          </a:p>
          <a:p>
            <a:r>
              <a:rPr lang="pt-BR" sz="1400" b="1" dirty="0"/>
              <a:t>8 – Av. das Castanheiras / Aguas Claras</a:t>
            </a:r>
          </a:p>
          <a:p>
            <a:r>
              <a:rPr lang="pt-BR" sz="1400" b="1" dirty="0"/>
              <a:t>9 - Av. Central / Taguatinga</a:t>
            </a:r>
          </a:p>
          <a:p>
            <a:r>
              <a:rPr lang="pt-BR" sz="1400" b="1" dirty="0"/>
              <a:t>10 – Via Estádio / Ceilândia</a:t>
            </a:r>
          </a:p>
          <a:p>
            <a:r>
              <a:rPr lang="pt-BR" sz="1400" b="1" dirty="0"/>
              <a:t>11- HRC / Ceilândia</a:t>
            </a:r>
          </a:p>
          <a:p>
            <a:r>
              <a:rPr lang="pt-BR" sz="1400" b="1" dirty="0"/>
              <a:t>12 - Av. Hélio Prates /  Ceilândia</a:t>
            </a:r>
          </a:p>
          <a:p>
            <a:r>
              <a:rPr lang="pt-BR" sz="1400" b="1" dirty="0"/>
              <a:t>13 - Sol Nascente / Ceilândia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r="1573"/>
          <a:stretch/>
        </p:blipFill>
        <p:spPr>
          <a:xfrm>
            <a:off x="669701" y="1511750"/>
            <a:ext cx="6375530" cy="4167833"/>
          </a:xfrm>
          <a:prstGeom prst="rect">
            <a:avLst/>
          </a:prstGeom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203676"/>
              </p:ext>
            </p:extLst>
          </p:nvPr>
        </p:nvGraphicFramePr>
        <p:xfrm>
          <a:off x="472475" y="5828425"/>
          <a:ext cx="10669297" cy="881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4" name="Planilha" r:id="rId5" imgW="18325931" imgH="1514627" progId="Excel.Sheet.12">
                  <p:embed/>
                </p:oleObj>
              </mc:Choice>
              <mc:Fallback>
                <p:oleObj name="Planilha" r:id="rId5" imgW="18325931" imgH="1514627" progId="Excel.Sheet.12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2475" y="5828425"/>
                        <a:ext cx="10669297" cy="881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54791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72476" y="1051885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22695" y="498269"/>
            <a:ext cx="10805373" cy="38639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     24  - </a:t>
            </a:r>
            <a:r>
              <a:rPr lang="pt-BR" sz="2400" dirty="0"/>
              <a:t>Setor Habitacional Sol Nascente (Trecho II) / Águas Claras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452464" y="1051885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424878" y="1505835"/>
            <a:ext cx="452477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1 –Sol Nascente Trecho II/ Ceilândia</a:t>
            </a:r>
          </a:p>
          <a:p>
            <a:r>
              <a:rPr lang="pt-BR" sz="1400" dirty="0"/>
              <a:t>2 – Via P Dois / Ceilândia</a:t>
            </a:r>
          </a:p>
          <a:p>
            <a:r>
              <a:rPr lang="pt-BR" sz="1400" dirty="0"/>
              <a:t>3 – Av. Hélio Prates /  Ceilândia</a:t>
            </a:r>
          </a:p>
          <a:p>
            <a:r>
              <a:rPr lang="pt-BR" sz="1400" dirty="0"/>
              <a:t>4 – HRC / Ceilândia</a:t>
            </a:r>
          </a:p>
          <a:p>
            <a:r>
              <a:rPr lang="pt-BR" sz="1400" dirty="0"/>
              <a:t>5 – Via Estádio / Ceilândia</a:t>
            </a:r>
          </a:p>
          <a:p>
            <a:r>
              <a:rPr lang="pt-BR" sz="1400" dirty="0"/>
              <a:t>6 – Av. Central / Taguatinga</a:t>
            </a:r>
          </a:p>
          <a:p>
            <a:r>
              <a:rPr lang="pt-BR" sz="1400" dirty="0"/>
              <a:t>7 – EPTG / Aguas Claras</a:t>
            </a:r>
          </a:p>
          <a:p>
            <a:r>
              <a:rPr lang="pt-BR" sz="1400" dirty="0"/>
              <a:t>8 – Av. das Araucárias / Aguas Claras</a:t>
            </a:r>
          </a:p>
          <a:p>
            <a:r>
              <a:rPr lang="pt-BR" sz="1400" dirty="0"/>
              <a:t>9 – Av. das Castanheiras / Aguas Claras</a:t>
            </a:r>
          </a:p>
          <a:p>
            <a:r>
              <a:rPr lang="pt-BR" sz="1400" dirty="0"/>
              <a:t>10 - Av. Central / Taguatinga</a:t>
            </a:r>
          </a:p>
          <a:p>
            <a:r>
              <a:rPr lang="pt-BR" sz="1400" dirty="0"/>
              <a:t>11 – Via Estádio / Ceilândia</a:t>
            </a:r>
          </a:p>
          <a:p>
            <a:r>
              <a:rPr lang="pt-BR" sz="1400" dirty="0"/>
              <a:t>12- HRC / Ceilândia</a:t>
            </a:r>
          </a:p>
          <a:p>
            <a:r>
              <a:rPr lang="pt-BR" sz="1400" dirty="0"/>
              <a:t>13 - Av. Hélio Prates /  Ceilândia</a:t>
            </a:r>
          </a:p>
          <a:p>
            <a:r>
              <a:rPr lang="pt-BR" sz="1400" dirty="0"/>
              <a:t>14 - Via P Dois / Ceilândia</a:t>
            </a:r>
          </a:p>
          <a:p>
            <a:r>
              <a:rPr lang="pt-BR" sz="1400" dirty="0"/>
              <a:t>13 - Sol Nascente Trecho II / Ceilândia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" r="1128"/>
          <a:stretch/>
        </p:blipFill>
        <p:spPr>
          <a:xfrm>
            <a:off x="566670" y="1543013"/>
            <a:ext cx="6478562" cy="4186627"/>
          </a:xfrm>
          <a:prstGeom prst="rect">
            <a:avLst/>
          </a:prstGeom>
        </p:spPr>
      </p:pic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4993182"/>
              </p:ext>
            </p:extLst>
          </p:nvPr>
        </p:nvGraphicFramePr>
        <p:xfrm>
          <a:off x="566670" y="5909745"/>
          <a:ext cx="10392134" cy="858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8" name="Planilha" r:id="rId5" imgW="18325931" imgH="1514627" progId="Excel.Sheet.12">
                  <p:embed/>
                </p:oleObj>
              </mc:Choice>
              <mc:Fallback>
                <p:oleObj name="Planilha" r:id="rId5" imgW="18325931" imgH="1514627" progId="Excel.Sheet.12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6670" y="5909745"/>
                        <a:ext cx="10392134" cy="858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6491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4291F5B-83A1-48EF-B149-A8764E7A1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2580" y="0"/>
            <a:ext cx="10341735" cy="880772"/>
          </a:xfrm>
        </p:spPr>
        <p:txBody>
          <a:bodyPr>
            <a:normAutofit/>
          </a:bodyPr>
          <a:lstStyle/>
          <a:p>
            <a:r>
              <a:rPr lang="pt-BR" sz="5400" b="1" dirty="0">
                <a:solidFill>
                  <a:schemeClr val="bg1"/>
                </a:solidFill>
              </a:rPr>
              <a:t>Qualificação Técnica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1296" y="880772"/>
            <a:ext cx="11436438" cy="5597301"/>
          </a:xfrm>
        </p:spPr>
        <p:txBody>
          <a:bodyPr>
            <a:noAutofit/>
          </a:bodyPr>
          <a:lstStyle/>
          <a:p>
            <a:pPr algn="just"/>
            <a:r>
              <a:rPr lang="pt-BR" sz="2800" dirty="0"/>
              <a:t>a) Carteira Nacional de Habilitação – CNH do licitante, no mínimo Carteira “D”, expedida há no mínimo 01 (um) ano;</a:t>
            </a:r>
          </a:p>
          <a:p>
            <a:pPr algn="just"/>
            <a:r>
              <a:rPr lang="pt-BR" sz="2800" dirty="0"/>
              <a:t>b) comprovante de não ter cometido nenhuma infração gravíssima, ou ser reincidente em infrações grave ou gravíssima, durante os últimos doze meses, fornecida pelo DETRAN/DF;</a:t>
            </a:r>
          </a:p>
          <a:p>
            <a:pPr algn="just"/>
            <a:r>
              <a:rPr lang="pt-BR" sz="2800" dirty="0"/>
              <a:t>c) comprovação que goza de boa saúde e possui condições físicas para exercer a atividade de condutor de veículo de passageiros, através de atestado de saúde recente;</a:t>
            </a:r>
          </a:p>
          <a:p>
            <a:pPr algn="just"/>
            <a:r>
              <a:rPr lang="pt-BR" sz="2800" dirty="0"/>
              <a:t>d) termo de compromisso, de que o licitante apresentará, no prazo de 90 (noventa) dias a contar da data de assinatura do contrato de adesão, veículo que atenda às especificações constantes </a:t>
            </a:r>
            <a:r>
              <a:rPr lang="pt-BR" sz="2800" dirty="0" smtClean="0"/>
              <a:t>do Projeto Básico;</a:t>
            </a:r>
            <a:endParaRPr lang="pt-BR" sz="2800" dirty="0"/>
          </a:p>
          <a:p>
            <a:pPr algn="just"/>
            <a:r>
              <a:rPr lang="pt-BR" sz="2800" dirty="0"/>
              <a:t>e) declaração do proponente, de estar residindo </a:t>
            </a:r>
          </a:p>
          <a:p>
            <a:pPr algn="just"/>
            <a:r>
              <a:rPr lang="pt-BR" sz="2800" dirty="0"/>
              <a:t>no Distrito Federal, há, no mínimo, 2 (dois) anos. </a:t>
            </a:r>
          </a:p>
        </p:txBody>
      </p:sp>
    </p:spTree>
    <p:extLst>
      <p:ext uri="{BB962C8B-B14F-4D97-AF65-F5344CB8AC3E}">
        <p14:creationId xmlns:p14="http://schemas.microsoft.com/office/powerpoint/2010/main" val="33745721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72476" y="1051885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22695" y="498269"/>
            <a:ext cx="10805373" cy="38639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     25  - </a:t>
            </a:r>
            <a:r>
              <a:rPr lang="pt-BR" sz="2400" dirty="0"/>
              <a:t>Setor Habitacional Sol Nascente (Trecho III) / Águas Claras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452464" y="1051885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424878" y="1505835"/>
            <a:ext cx="452477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/>
              <a:t>1 –Sol Nascente Trecho III/ Ceilândia</a:t>
            </a:r>
          </a:p>
          <a:p>
            <a:r>
              <a:rPr lang="pt-BR" sz="1400" b="1" dirty="0"/>
              <a:t>2 – Via NM 3 / Ceilândia</a:t>
            </a:r>
          </a:p>
          <a:p>
            <a:r>
              <a:rPr lang="pt-BR" sz="1400" b="1" dirty="0"/>
              <a:t>3 – Via P Dois / Ceilândia</a:t>
            </a:r>
          </a:p>
          <a:p>
            <a:r>
              <a:rPr lang="pt-BR" sz="1400" b="1" dirty="0"/>
              <a:t>4 – Av. Hélio Prates /  Ceilândia</a:t>
            </a:r>
          </a:p>
          <a:p>
            <a:r>
              <a:rPr lang="pt-BR" sz="1400" b="1" dirty="0"/>
              <a:t>5 – HRC / Ceilândia</a:t>
            </a:r>
          </a:p>
          <a:p>
            <a:r>
              <a:rPr lang="pt-BR" sz="1400" b="1" dirty="0"/>
              <a:t>6 – Via Estádio / Ceilândia</a:t>
            </a:r>
          </a:p>
          <a:p>
            <a:r>
              <a:rPr lang="pt-BR" sz="1400" b="1" dirty="0"/>
              <a:t>7 – Av. Central / Taguatinga</a:t>
            </a:r>
          </a:p>
          <a:p>
            <a:r>
              <a:rPr lang="pt-BR" sz="1400" b="1" dirty="0"/>
              <a:t>8 – EPTG / Aguas Claras</a:t>
            </a:r>
          </a:p>
          <a:p>
            <a:r>
              <a:rPr lang="pt-BR" sz="1400" b="1" dirty="0"/>
              <a:t>9 – Av. das Araucárias / Aguas Claras</a:t>
            </a:r>
          </a:p>
          <a:p>
            <a:r>
              <a:rPr lang="pt-BR" sz="1400" b="1" dirty="0"/>
              <a:t>10 – Av. das Castanheiras / Aguas Claras</a:t>
            </a:r>
          </a:p>
          <a:p>
            <a:r>
              <a:rPr lang="pt-BR" sz="1400" b="1" dirty="0"/>
              <a:t>11 - Av. Central / Taguatinga</a:t>
            </a:r>
          </a:p>
          <a:p>
            <a:r>
              <a:rPr lang="pt-BR" sz="1400" b="1" dirty="0"/>
              <a:t>12 – Via Estádio / Ceilândia</a:t>
            </a:r>
          </a:p>
          <a:p>
            <a:r>
              <a:rPr lang="pt-BR" sz="1400" b="1" dirty="0"/>
              <a:t>13- HRC / Ceilândia</a:t>
            </a:r>
          </a:p>
          <a:p>
            <a:r>
              <a:rPr lang="pt-BR" sz="1400" b="1" dirty="0"/>
              <a:t>14 - Av. Hélio Prates /  Ceilândia</a:t>
            </a:r>
          </a:p>
          <a:p>
            <a:r>
              <a:rPr lang="pt-BR" sz="1400" b="1" dirty="0"/>
              <a:t>15 - Via P Dois / Ceilândia</a:t>
            </a:r>
          </a:p>
          <a:p>
            <a:r>
              <a:rPr lang="pt-BR" sz="1400" b="1" dirty="0"/>
              <a:t>16 - Via NM 3 / Ceilândia</a:t>
            </a:r>
          </a:p>
          <a:p>
            <a:r>
              <a:rPr lang="pt-BR" sz="1400" b="1" dirty="0"/>
              <a:t>17 - Sol Nascente Trecho III / Ceilândia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" r="1218"/>
          <a:stretch/>
        </p:blipFill>
        <p:spPr>
          <a:xfrm>
            <a:off x="772732" y="1505835"/>
            <a:ext cx="6272500" cy="4186628"/>
          </a:xfrm>
          <a:prstGeom prst="rect">
            <a:avLst/>
          </a:prstGeom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534738"/>
              </p:ext>
            </p:extLst>
          </p:nvPr>
        </p:nvGraphicFramePr>
        <p:xfrm>
          <a:off x="472476" y="5881885"/>
          <a:ext cx="10584993" cy="874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2" name="Planilha" r:id="rId5" imgW="18325931" imgH="1514627" progId="Excel.Sheet.12">
                  <p:embed/>
                </p:oleObj>
              </mc:Choice>
              <mc:Fallback>
                <p:oleObj name="Planilha" r:id="rId5" imgW="18325931" imgH="1514627" progId="Excel.Sheet.12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2476" y="5881885"/>
                        <a:ext cx="10584993" cy="874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24228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72476" y="1051885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Gráfico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22695" y="498269"/>
            <a:ext cx="10805373" cy="38639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     26  - </a:t>
            </a:r>
            <a:r>
              <a:rPr lang="pt-BR" sz="2400" dirty="0"/>
              <a:t>Vicente Pires / Taguatinga Centro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4492" y="120661"/>
            <a:ext cx="558166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006BB6"/>
                </a:solidFill>
                <a:latin typeface="Montserrat"/>
              </a:rPr>
              <a:t>Linha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1849CEE-BBDB-47A9-939E-A2874FE0E3D1}"/>
              </a:ext>
            </a:extLst>
          </p:cNvPr>
          <p:cNvSpPr/>
          <p:nvPr/>
        </p:nvSpPr>
        <p:spPr>
          <a:xfrm>
            <a:off x="6452464" y="1051885"/>
            <a:ext cx="4506340" cy="311023"/>
          </a:xfrm>
          <a:prstGeom prst="rect">
            <a:avLst/>
          </a:prstGeom>
          <a:solidFill>
            <a:srgbClr val="F9DD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59" b="1" dirty="0">
                <a:solidFill>
                  <a:schemeClr val="tx1"/>
                </a:solidFill>
              </a:rPr>
              <a:t>Itinerário Descritivo Sintético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7424878" y="1505835"/>
            <a:ext cx="452477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/>
              <a:t>1 – Col. Agrícola Vicente Pires</a:t>
            </a:r>
          </a:p>
          <a:p>
            <a:r>
              <a:rPr lang="pt-BR" sz="1400" b="1" dirty="0"/>
              <a:t>2 – EPTG / Vicente Pires</a:t>
            </a:r>
          </a:p>
          <a:p>
            <a:r>
              <a:rPr lang="pt-BR" sz="1400" b="1" dirty="0"/>
              <a:t>3 – Av. Central / Taguatinga</a:t>
            </a:r>
          </a:p>
          <a:p>
            <a:r>
              <a:rPr lang="pt-BR" sz="1400" b="1" dirty="0"/>
              <a:t>4 – EPTG / Vicente Pires</a:t>
            </a:r>
          </a:p>
          <a:p>
            <a:r>
              <a:rPr lang="pt-BR" sz="1400" b="1" dirty="0"/>
              <a:t>5 – Col. Agrícola Vicente Pires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"/>
          <a:stretch/>
        </p:blipFill>
        <p:spPr>
          <a:xfrm>
            <a:off x="759851" y="1505835"/>
            <a:ext cx="6259623" cy="4194753"/>
          </a:xfrm>
          <a:prstGeom prst="rect">
            <a:avLst/>
          </a:prstGeom>
        </p:spPr>
      </p:pic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003135"/>
              </p:ext>
            </p:extLst>
          </p:nvPr>
        </p:nvGraphicFramePr>
        <p:xfrm>
          <a:off x="603390" y="5843514"/>
          <a:ext cx="10642531" cy="879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6" name="Planilha" r:id="rId5" imgW="18325931" imgH="1514627" progId="Excel.Sheet.12">
                  <p:embed/>
                </p:oleObj>
              </mc:Choice>
              <mc:Fallback>
                <p:oleObj name="Planilha" r:id="rId5" imgW="18325931" imgH="1514627" progId="Excel.Sheet.12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3390" y="5843514"/>
                        <a:ext cx="10642531" cy="879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0357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4291F5B-83A1-48EF-B149-A8764E7A1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40158" y="528034"/>
            <a:ext cx="10328856" cy="4353059"/>
          </a:xfrm>
        </p:spPr>
        <p:txBody>
          <a:bodyPr>
            <a:noAutofit/>
          </a:bodyPr>
          <a:lstStyle/>
          <a:p>
            <a:r>
              <a:rPr lang="pt-BR" sz="7000" b="1" dirty="0">
                <a:solidFill>
                  <a:schemeClr val="bg1"/>
                </a:solidFill>
              </a:rPr>
              <a:t>Obrigado!</a:t>
            </a:r>
          </a:p>
          <a:p>
            <a:endParaRPr lang="pt-BR" sz="5400" b="1" dirty="0">
              <a:solidFill>
                <a:schemeClr val="bg1"/>
              </a:solidFill>
            </a:endParaRPr>
          </a:p>
          <a:p>
            <a:r>
              <a:rPr lang="pt-BR" sz="4000" dirty="0"/>
              <a:t>SEMOB/GDF</a:t>
            </a:r>
            <a:r>
              <a:rPr lang="pt-BR" sz="5400" dirty="0"/>
              <a:t> </a:t>
            </a:r>
          </a:p>
          <a:p>
            <a:r>
              <a:rPr lang="pt-BR" sz="4000" dirty="0"/>
              <a:t>+55 (61) 3313-5953 </a:t>
            </a:r>
          </a:p>
          <a:p>
            <a:r>
              <a:rPr lang="pt-BR" sz="4000" dirty="0"/>
              <a:t>gab@semob.df.gov.br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3532227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4291F5B-83A1-48EF-B149-A8764E7A1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2580" y="0"/>
            <a:ext cx="10341735" cy="880772"/>
          </a:xfrm>
        </p:spPr>
        <p:txBody>
          <a:bodyPr>
            <a:norm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</a:rPr>
              <a:t>Remuneração dos Serviços</a:t>
            </a:r>
            <a:endParaRPr lang="pt-BR" sz="5400" b="1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1296" y="880772"/>
            <a:ext cx="11436438" cy="5597301"/>
          </a:xfrm>
        </p:spPr>
        <p:txBody>
          <a:bodyPr>
            <a:noAutofit/>
          </a:bodyPr>
          <a:lstStyle/>
          <a:p>
            <a:pPr algn="just"/>
            <a:r>
              <a:rPr lang="pt-BR" sz="2800" dirty="0" smtClean="0"/>
              <a:t>1. </a:t>
            </a:r>
            <a:r>
              <a:rPr lang="pt-BR" sz="2800" dirty="0"/>
              <a:t>A renumeração dos serviços prestados pelos permissionários do Serviço Complementar será exclusivamente pelos recebimentos das tarifas pagas pelos usuários, em espécie ou via cartões Bilhete Único e Vale-Transporte.</a:t>
            </a:r>
            <a:r>
              <a:rPr lang="pt-BR" sz="2800" dirty="0" smtClean="0"/>
              <a:t> </a:t>
            </a:r>
          </a:p>
          <a:p>
            <a:pPr algn="just"/>
            <a:r>
              <a:rPr lang="pt-BR" sz="2800" dirty="0" smtClean="0"/>
              <a:t>2. </a:t>
            </a:r>
            <a:r>
              <a:rPr lang="pt-BR" sz="2800" dirty="0"/>
              <a:t>O Serviço Complementar não receberá subsídio do Governo do Distrito Federal pelas gratuidades concedidas as pessoas com deficiência (PNE), nos termos da Lei nº 4.582, de 7 de julho de 2011, e pelo custeio do Passe Livre Estudantil – PLE, conforme Lei nº 4.462, de 13 de janeiro de 2010, com alterações introduzidas pela Lei nº 4.583, de 7 de julho de </a:t>
            </a:r>
            <a:r>
              <a:rPr lang="pt-BR" sz="2800" dirty="0" smtClean="0"/>
              <a:t>2011;</a:t>
            </a:r>
          </a:p>
          <a:p>
            <a:pPr algn="just"/>
            <a:r>
              <a:rPr lang="pt-BR" sz="2800" dirty="0" smtClean="0"/>
              <a:t>3. </a:t>
            </a:r>
            <a:r>
              <a:rPr lang="pt-BR" sz="2800" dirty="0"/>
              <a:t>É obrigatório o transporte de passageiros que têm direito a gratuidade, mesmo não sendo subsidiados, conforme definido em lei federal, lei ou norma do Distrito Federal. A forma e número de gratuidades a serem </a:t>
            </a:r>
            <a:r>
              <a:rPr lang="pt-BR" sz="2800" dirty="0" smtClean="0"/>
              <a:t>transportadas     por     </a:t>
            </a:r>
            <a:r>
              <a:rPr lang="pt-BR" sz="2800" dirty="0"/>
              <a:t>viagem </a:t>
            </a:r>
            <a:r>
              <a:rPr lang="pt-BR" sz="2800" dirty="0" smtClean="0"/>
              <a:t>   será objeto   de </a:t>
            </a:r>
          </a:p>
          <a:p>
            <a:pPr algn="just"/>
            <a:r>
              <a:rPr lang="pt-BR" sz="2800" dirty="0" smtClean="0"/>
              <a:t>regulamentação </a:t>
            </a:r>
            <a:r>
              <a:rPr lang="pt-BR" sz="2800" dirty="0"/>
              <a:t>pelo Poder Concedente</a:t>
            </a:r>
            <a:r>
              <a:rPr lang="pt-BR" sz="2800" dirty="0" smtClean="0"/>
              <a:t>.</a:t>
            </a:r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77564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4291F5B-83A1-48EF-B149-A8764E7A1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2580" y="0"/>
            <a:ext cx="10341735" cy="880772"/>
          </a:xfrm>
        </p:spPr>
        <p:txBody>
          <a:bodyPr>
            <a:norm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</a:rPr>
              <a:t>Encargos dos Permissionários</a:t>
            </a:r>
            <a:endParaRPr lang="pt-BR" sz="5400" b="1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50760" y="1493949"/>
            <a:ext cx="11166973" cy="4984124"/>
          </a:xfrm>
        </p:spPr>
        <p:txBody>
          <a:bodyPr>
            <a:noAutofit/>
          </a:bodyPr>
          <a:lstStyle/>
          <a:p>
            <a:pPr algn="just"/>
            <a:r>
              <a:rPr lang="pt-BR" sz="2800" dirty="0" smtClean="0"/>
              <a:t>Os </a:t>
            </a:r>
            <a:r>
              <a:rPr lang="pt-BR" sz="2800" dirty="0"/>
              <a:t>permissionários do Serviço Complementar deverão recolher a Secretaria de Estado de Transporte e Mobilidade o percentual de até 4% (quatro por cento) da receita total auferida, referente à taxa de administração e fiscalização do Sistema, conforme previsto na Lei Distrital n° 445 de 14 de maio de 1993, que “Dispõe sobre recursos destinados ao custeio do STPC/DF”, restabelecida pelo Decreto nº 39.994, de 06 de agosto de 2019</a:t>
            </a:r>
            <a:endParaRPr lang="pt-BR" sz="2800" dirty="0" smtClean="0"/>
          </a:p>
          <a:p>
            <a:pPr algn="just"/>
            <a:endParaRPr lang="pt-BR" sz="2800" dirty="0" smtClean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430187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4291F5B-83A1-48EF-B149-A8764E7A1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2580" y="0"/>
            <a:ext cx="10341735" cy="880772"/>
          </a:xfrm>
        </p:spPr>
        <p:txBody>
          <a:bodyPr>
            <a:normAutofit/>
          </a:bodyPr>
          <a:lstStyle/>
          <a:p>
            <a:r>
              <a:rPr lang="pt-BR" sz="5000" b="1" dirty="0" smtClean="0">
                <a:solidFill>
                  <a:schemeClr val="bg1"/>
                </a:solidFill>
              </a:rPr>
              <a:t>Características dos veículos</a:t>
            </a:r>
            <a:endParaRPr lang="pt-BR" sz="5000" b="1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1" y="716974"/>
            <a:ext cx="11783291" cy="6057900"/>
          </a:xfrm>
        </p:spPr>
        <p:txBody>
          <a:bodyPr>
            <a:noAutofit/>
          </a:bodyPr>
          <a:lstStyle/>
          <a:p>
            <a:pPr algn="just"/>
            <a:endParaRPr lang="pt-BR" sz="2800" dirty="0" smtClean="0"/>
          </a:p>
          <a:p>
            <a:pPr algn="just"/>
            <a:r>
              <a:rPr lang="pt-BR" sz="3000" dirty="0" smtClean="0"/>
              <a:t>1. Os </a:t>
            </a:r>
            <a:r>
              <a:rPr lang="pt-BR" sz="3000" dirty="0"/>
              <a:t>veículos que irão operar no Serviço Complementar deverão atender ao disposto na Lei nº 6.508, de 19 de fevereiro de 2020, </a:t>
            </a:r>
            <a:r>
              <a:rPr lang="pt-BR" sz="3000" dirty="0" smtClean="0"/>
              <a:t>atendendo a NBR 15.570/2011, e possuírem </a:t>
            </a:r>
            <a:r>
              <a:rPr lang="pt-BR" sz="3000" dirty="0"/>
              <a:t>as características e especificações indicadas </a:t>
            </a:r>
            <a:r>
              <a:rPr lang="pt-BR" sz="3000" dirty="0" smtClean="0"/>
              <a:t>contidas na </a:t>
            </a:r>
            <a:r>
              <a:rPr lang="pt-BR" sz="3000" dirty="0"/>
              <a:t>Resolução nº 4.741/2012 do Conselho do Transporte Público Coletivo do Distrito Federal – CTPC/DF, com as alterações introduzidas pela Resolução nº </a:t>
            </a:r>
            <a:r>
              <a:rPr lang="pt-BR" sz="3000" dirty="0" smtClean="0"/>
              <a:t>4.742/2013-CTPC/DF.</a:t>
            </a:r>
          </a:p>
          <a:p>
            <a:pPr algn="just"/>
            <a:endParaRPr lang="pt-BR" sz="3000" dirty="0" smtClean="0"/>
          </a:p>
          <a:p>
            <a:pPr algn="just"/>
            <a:r>
              <a:rPr lang="pt-BR" sz="3000" dirty="0"/>
              <a:t>2</a:t>
            </a:r>
            <a:r>
              <a:rPr lang="pt-BR" sz="3000" dirty="0" smtClean="0"/>
              <a:t>. Os </a:t>
            </a:r>
            <a:r>
              <a:rPr lang="pt-BR" sz="3000" dirty="0"/>
              <a:t>veículos deverão ser acessíveis, possibilitando acesso universal aos passageiros, garantindo seu uso por pessoas com deficiência ou com mobilidade reduzida</a:t>
            </a:r>
            <a:r>
              <a:rPr lang="pt-BR" sz="2600" dirty="0"/>
              <a:t>.</a:t>
            </a:r>
            <a:endParaRPr lang="pt-BR" sz="2600" dirty="0" smtClean="0"/>
          </a:p>
          <a:p>
            <a:pPr algn="just"/>
            <a:endParaRPr lang="pt-BR" sz="2800" dirty="0" smtClean="0"/>
          </a:p>
          <a:p>
            <a:pPr algn="just"/>
            <a:endParaRPr lang="pt-BR" sz="2800" dirty="0" smtClean="0"/>
          </a:p>
          <a:p>
            <a:pPr algn="just"/>
            <a:endParaRPr lang="pt-BR" sz="2800" dirty="0" smtClean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989303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4291F5B-83A1-48EF-B149-A8764E7A1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2580" y="0"/>
            <a:ext cx="10341735" cy="880772"/>
          </a:xfrm>
        </p:spPr>
        <p:txBody>
          <a:bodyPr>
            <a:norm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</a:rPr>
              <a:t>Equipamentos a serem instalados</a:t>
            </a:r>
            <a:endParaRPr lang="pt-BR" sz="5400" b="1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1296" y="880772"/>
            <a:ext cx="11436438" cy="5597301"/>
          </a:xfrm>
        </p:spPr>
        <p:txBody>
          <a:bodyPr>
            <a:noAutofit/>
          </a:bodyPr>
          <a:lstStyle/>
          <a:p>
            <a:pPr algn="just"/>
            <a:r>
              <a:rPr lang="pt-BR" sz="2800" dirty="0" smtClean="0"/>
              <a:t>1. instalar </a:t>
            </a:r>
            <a:r>
              <a:rPr lang="pt-BR" sz="2800" dirty="0"/>
              <a:t>os Equipamentos </a:t>
            </a:r>
            <a:r>
              <a:rPr lang="pt-BR" sz="2800" dirty="0" smtClean="0"/>
              <a:t>Embarcados – validadores;</a:t>
            </a:r>
          </a:p>
          <a:p>
            <a:pPr algn="just"/>
            <a:r>
              <a:rPr lang="pt-BR" sz="2800" dirty="0" smtClean="0"/>
              <a:t>2. equipamentos </a:t>
            </a:r>
            <a:r>
              <a:rPr lang="pt-BR" sz="2800" dirty="0"/>
              <a:t>de Garagem e Tecnologia (software) embarcados e na garagem, em concordância com as Especificações das Funcionalidades Mínimas do Sistema Integrado de Mobilidade (Tecnologia) e do Sistema de Vigilância da Frota por Câmeras de Televisão</a:t>
            </a:r>
            <a:r>
              <a:rPr lang="pt-BR" sz="2800" dirty="0" smtClean="0"/>
              <a:t>;</a:t>
            </a:r>
          </a:p>
          <a:p>
            <a:pPr algn="just"/>
            <a:r>
              <a:rPr lang="pt-BR" sz="2800" dirty="0" smtClean="0"/>
              <a:t>3. </a:t>
            </a:r>
            <a:r>
              <a:rPr lang="pt-BR" sz="2800" dirty="0"/>
              <a:t>realizar a instalação dos equipamentos e demais elementos que propiciem o funcionamento do rastreamento da frota via GPS disponibilizando a Secretaria de Estado de Transporte e Mobilidade em tempo real informações concernentes a linha, itinerário e informações gerenciais em formato adequado para utilização no Centro de Supervisão </a:t>
            </a:r>
            <a:r>
              <a:rPr lang="pt-BR" sz="2800" dirty="0" smtClean="0"/>
              <a:t>Operacional; </a:t>
            </a:r>
          </a:p>
          <a:p>
            <a:pPr algn="just"/>
            <a:endParaRPr lang="pt-BR" sz="2800" dirty="0" smtClean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468990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4291F5B-83A1-48EF-B149-A8764E7A1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2580" y="0"/>
            <a:ext cx="10341735" cy="617470"/>
          </a:xfrm>
        </p:spPr>
        <p:txBody>
          <a:bodyPr>
            <a:normAutofit fontScale="90000"/>
          </a:bodyPr>
          <a:lstStyle/>
          <a:p>
            <a:r>
              <a:rPr lang="pt-BR" sz="4000" b="1" dirty="0" smtClean="0">
                <a:solidFill>
                  <a:schemeClr val="bg1"/>
                </a:solidFill>
              </a:rPr>
              <a:t>Itens de Pontuação</a:t>
            </a:r>
            <a:endParaRPr lang="pt-BR" sz="4000" b="1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1296" y="880772"/>
            <a:ext cx="11436438" cy="5597301"/>
          </a:xfrm>
        </p:spPr>
        <p:txBody>
          <a:bodyPr>
            <a:noAutofit/>
          </a:bodyPr>
          <a:lstStyle/>
          <a:p>
            <a:pPr algn="just"/>
            <a:endParaRPr lang="pt-BR" sz="2800" dirty="0" smtClean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292813"/>
              </p:ext>
            </p:extLst>
          </p:nvPr>
        </p:nvGraphicFramePr>
        <p:xfrm>
          <a:off x="181296" y="463639"/>
          <a:ext cx="11746523" cy="6244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" name="Planilha" r:id="rId4" imgW="7181818" imgH="5800573" progId="Excel.Sheet.12">
                  <p:embed/>
                </p:oleObj>
              </mc:Choice>
              <mc:Fallback>
                <p:oleObj name="Planilha" r:id="rId4" imgW="7181818" imgH="580057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296" y="463639"/>
                        <a:ext cx="11746523" cy="62441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03579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</TotalTime>
  <Words>4456</Words>
  <Application>Microsoft Office PowerPoint</Application>
  <PresentationFormat>Widescreen</PresentationFormat>
  <Paragraphs>705</Paragraphs>
  <Slides>42</Slides>
  <Notes>26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Montserrat</vt:lpstr>
      <vt:lpstr>Times New Roman</vt:lpstr>
      <vt:lpstr>Tema do Office</vt:lpstr>
      <vt:lpstr>Planilha</vt:lpstr>
      <vt:lpstr>Apresentação do PowerPoint</vt:lpstr>
      <vt:lpstr>Objeto </vt:lpstr>
      <vt:lpstr>Condições Gerias de Participação</vt:lpstr>
      <vt:lpstr>Qualificação Técnica</vt:lpstr>
      <vt:lpstr>Remuneração dos Serviços</vt:lpstr>
      <vt:lpstr>Encargos dos Permissionários</vt:lpstr>
      <vt:lpstr>Características dos veículos</vt:lpstr>
      <vt:lpstr>Equipamentos a serem instalados</vt:lpstr>
      <vt:lpstr>Itens de Pontuação</vt:lpstr>
      <vt:lpstr>Quadro - Relação das linhas a serem operadas</vt:lpstr>
      <vt:lpstr>Quadro - Relação das linhas a serem operadas (continuação)</vt:lpstr>
      <vt:lpstr>Quadro - Relação das linhas a serem operadas (continuação)</vt:lpstr>
      <vt:lpstr>Quadro - Relação das linhas a serem operadas (continuação)</vt:lpstr>
      <vt:lpstr>Número de permissionários por linha, tarifa e nº viagens/dia útil</vt:lpstr>
      <vt:lpstr>Número de permissionários por linha, tarifa e nº viagens/dia útil         (continuação)</vt:lpstr>
      <vt:lpstr>1 - Paranoá Parque / Paranoá / Lago Norte</vt:lpstr>
      <vt:lpstr>2 - Morro da Cruz / São Sebastião / Lago Sul / VI COMAR</vt:lpstr>
      <vt:lpstr> 3 - Jardim Mangueiral / Lago Sul / VI COMAR</vt:lpstr>
      <vt:lpstr>  4 - Cond. São Gabriel / Cond. Itaipu – Ouro Vermelho / Belvedere Green / Av. do Sol / Lago Sul </vt:lpstr>
      <vt:lpstr>05 - Altiplano Leste / Cond. Quintas da Alvorada / Jardim Botânico </vt:lpstr>
      <vt:lpstr>   6 - Vila Cahuy / N. Bandeirante / Park Shopping / SOFS / Feira dos Importados</vt:lpstr>
      <vt:lpstr>   7 - Colônia Agrícola Águas Claras / Guará / Metrô / Av. Contorno / QE 44</vt:lpstr>
      <vt:lpstr>   8  - Grande Colorado / Posto Colorado / BR-020 / Sobradinho</vt:lpstr>
      <vt:lpstr>9 - Circular Rec. Das Emas (Avenida Vargem da Benção (Sentido N-S)</vt:lpstr>
      <vt:lpstr>10 - Circular Rec. Das Emas (Avenida Vargem da Benção (Sentido S-N)</vt:lpstr>
      <vt:lpstr>     11 - Colônia Agrícola 26 de Setembro / Taguatinga (Comercial-Samdu)</vt:lpstr>
      <vt:lpstr>     12 - Vila São José (V. Pires) / Col. Agrícola Samambaia / Tag. Centro (Pistão Sul)</vt:lpstr>
      <vt:lpstr>     13 - Condomínio Vale do Sol / Planaltina / Hospital</vt:lpstr>
      <vt:lpstr>14 - Circular Polo JK / DF – 290 / Gama Leste - Oeste</vt:lpstr>
      <vt:lpstr>15 - Circular Polo JK / DF – 290 / Gama Oeste - Leste</vt:lpstr>
      <vt:lpstr>     16 - Expansão Santa Maria / Cond. Porto Rico / Gama Oeste-Leste</vt:lpstr>
      <vt:lpstr>      17 - Samambaia Sul (1º Avenida) / Setor O</vt:lpstr>
      <vt:lpstr>     18  - Samambaia Sul (2º Avenida) Setor QNL –M Norte (JK Shopping)</vt:lpstr>
      <vt:lpstr>      19 - Samambaia Norte (1º Avenida) Setor QNL – M Norte (JK Shopping)</vt:lpstr>
      <vt:lpstr>    20   - Samambaia Norte (1º Avenida) / Águas Claras</vt:lpstr>
      <vt:lpstr>    21   - Samambaia Sul (2º Avenida) / Águas Claras</vt:lpstr>
      <vt:lpstr>     22  - Setor Habitacional Por do Sol / Águas Claras</vt:lpstr>
      <vt:lpstr>     23  - Setor Habitacional Sol Nascente (Trecho I) / Águas Claras</vt:lpstr>
      <vt:lpstr>     24  - Setor Habitacional Sol Nascente (Trecho II) / Águas Claras</vt:lpstr>
      <vt:lpstr>     25  - Setor Habitacional Sol Nascente (Trecho III) / Águas Claras</vt:lpstr>
      <vt:lpstr>     26  - Vicente Pires / Taguatinga Centro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Audiência Pública</dc:title>
  <dc:creator>Edivania silva</dc:creator>
  <cp:lastModifiedBy>Edivania silva</cp:lastModifiedBy>
  <cp:revision>116</cp:revision>
  <dcterms:created xsi:type="dcterms:W3CDTF">2020-05-18T12:27:08Z</dcterms:created>
  <dcterms:modified xsi:type="dcterms:W3CDTF">2020-05-25T13:01:56Z</dcterms:modified>
</cp:coreProperties>
</file>